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7"/>
  </p:notesMasterIdLst>
  <p:sldIdLst>
    <p:sldId id="306" r:id="rId2"/>
    <p:sldId id="256" r:id="rId3"/>
    <p:sldId id="257" r:id="rId4"/>
    <p:sldId id="258" r:id="rId5"/>
    <p:sldId id="281" r:id="rId6"/>
    <p:sldId id="282" r:id="rId7"/>
    <p:sldId id="260" r:id="rId8"/>
    <p:sldId id="295" r:id="rId9"/>
    <p:sldId id="284" r:id="rId10"/>
    <p:sldId id="261" r:id="rId11"/>
    <p:sldId id="285" r:id="rId12"/>
    <p:sldId id="259" r:id="rId13"/>
    <p:sldId id="288" r:id="rId14"/>
    <p:sldId id="304" r:id="rId15"/>
    <p:sldId id="289" r:id="rId16"/>
    <p:sldId id="292" r:id="rId17"/>
    <p:sldId id="290" r:id="rId18"/>
    <p:sldId id="305" r:id="rId19"/>
    <p:sldId id="303" r:id="rId20"/>
    <p:sldId id="276" r:id="rId21"/>
    <p:sldId id="302" r:id="rId22"/>
    <p:sldId id="274" r:id="rId23"/>
    <p:sldId id="277" r:id="rId24"/>
    <p:sldId id="270" r:id="rId25"/>
    <p:sldId id="307" r:id="rId26"/>
  </p:sldIdLst>
  <p:sldSz cx="9144000" cy="6858000" type="screen4x3"/>
  <p:notesSz cx="6858000" cy="9144000"/>
  <p:custDataLst>
    <p:tags r:id="rId2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86894" autoAdjust="0"/>
  </p:normalViewPr>
  <p:slideViewPr>
    <p:cSldViewPr snapToGrid="0">
      <p:cViewPr varScale="1">
        <p:scale>
          <a:sx n="66" d="100"/>
          <a:sy n="66" d="100"/>
        </p:scale>
        <p:origin x="1530" y="48"/>
      </p:cViewPr>
      <p:guideLst/>
    </p:cSldViewPr>
  </p:slideViewPr>
  <p:notesTextViewPr>
    <p:cViewPr>
      <p:scale>
        <a:sx n="125" d="100"/>
        <a:sy n="12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DFBB5A-B9B0-4DCC-BFD6-B955520617AB}" type="datetimeFigureOut">
              <a:rPr lang="en-US" smtClean="0"/>
              <a:t>8/10/2016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4A22A9-A0C6-438D-8B1F-5BB9CA8FD4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8067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sz="12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শিক্ষক শিক্ষার্থীদের ভিডিও দেখিয়ে বাংলাদেশের প্রত্ননিদর্শন</a:t>
            </a:r>
            <a:r>
              <a:rPr lang="bn-BD" sz="1200" baseline="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BD" sz="12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সম্পর্কে</a:t>
            </a:r>
            <a:r>
              <a:rPr lang="bn-BD" sz="1200" baseline="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 দুই মিনিট </a:t>
            </a:r>
            <a:r>
              <a:rPr lang="bn-BD" sz="12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আলোচনা করবে ।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4A22A9-A0C6-438D-8B1F-5BB9CA8FD49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4321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dirty="0" smtClean="0"/>
              <a:t>ছবিগুলো</a:t>
            </a:r>
            <a:r>
              <a:rPr lang="bn-BD" baseline="0" dirty="0" smtClean="0"/>
              <a:t> দেখিয়ে প্র</a:t>
            </a:r>
            <a:r>
              <a:rPr lang="bn-IN" baseline="0" dirty="0" smtClean="0"/>
              <a:t>শ্নো</a:t>
            </a:r>
            <a:r>
              <a:rPr lang="bn-BD" baseline="0" dirty="0" smtClean="0"/>
              <a:t>ত্তরের মাধ্যমে পাঠশিরোনাম ঘোষনা </a:t>
            </a:r>
            <a:r>
              <a:rPr lang="bn-BD" baseline="0" smtClean="0"/>
              <a:t>করবে ।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4A22A9-A0C6-438D-8B1F-5BB9CA8FD49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7771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sz="1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বাংলাদেশের মানচিত্রে প্রাচীন জনপদের অবস্থান চিহ্নিত</a:t>
            </a:r>
            <a:r>
              <a:rPr lang="bn-BD" sz="1200" baseline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করতে পারবে । </a:t>
            </a:r>
            <a:endParaRPr lang="en-US" sz="12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4A22A9-A0C6-438D-8B1F-5BB9CA8FD49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8426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BD" dirty="0" smtClean="0"/>
              <a:t>মানচিত্র দেখিয়ে সোনারগাঁও</a:t>
            </a:r>
            <a:r>
              <a:rPr lang="bn-BD" baseline="0" dirty="0" smtClean="0"/>
              <a:t> অবস্থান চিহ্নিত করতে পারবে ।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4A22A9-A0C6-438D-8B1F-5BB9CA8FD49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0397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/>
              <a:t>১/২ </a:t>
            </a:r>
            <a:r>
              <a:rPr lang="en-US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টি</a:t>
            </a:r>
            <a:r>
              <a:rPr lang="en-US" b="1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b="1" baseline="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জোড়ার</a:t>
            </a:r>
            <a:r>
              <a:rPr lang="en-US" b="1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b="1" baseline="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কাজ</a:t>
            </a:r>
            <a:r>
              <a:rPr lang="en-US" b="1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b="1" baseline="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উপস্থাপন</a:t>
            </a:r>
            <a:r>
              <a:rPr lang="en-US" b="1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b="1" baseline="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করে</a:t>
            </a:r>
            <a:r>
              <a:rPr lang="en-US" b="1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 </a:t>
            </a:r>
            <a:r>
              <a:rPr lang="en-US" b="1" baseline="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অন্যদেরকে</a:t>
            </a:r>
            <a:r>
              <a:rPr lang="en-US" b="1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b="1" baseline="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তাদের</a:t>
            </a:r>
            <a:r>
              <a:rPr lang="en-US" b="1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b="1" baseline="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খাতায়</a:t>
            </a:r>
            <a:r>
              <a:rPr lang="en-US" b="1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b="1" baseline="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মিলিয়ে</a:t>
            </a:r>
            <a:r>
              <a:rPr lang="en-US" b="1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b="1" baseline="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যাওয়া</a:t>
            </a:r>
            <a:r>
              <a:rPr lang="en-US" b="1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b="1" baseline="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পয়েন্টগুলো</a:t>
            </a:r>
            <a:r>
              <a:rPr lang="en-US" b="1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b="1" baseline="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কেটে</a:t>
            </a:r>
            <a:r>
              <a:rPr lang="en-US" b="1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b="1" baseline="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নিতে</a:t>
            </a:r>
            <a:r>
              <a:rPr lang="en-US" b="1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b="1" baseline="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বলা</a:t>
            </a:r>
            <a:r>
              <a:rPr lang="en-US" b="1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b="1" baseline="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যেতে</a:t>
            </a:r>
            <a:r>
              <a:rPr lang="en-US" b="1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b="1" baseline="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পারে</a:t>
            </a:r>
            <a:r>
              <a:rPr lang="en-US" b="1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–</a:t>
            </a:r>
            <a:r>
              <a:rPr lang="en-US" b="1" baseline="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এর</a:t>
            </a:r>
            <a:r>
              <a:rPr lang="en-US" b="1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b="1" baseline="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পর</a:t>
            </a:r>
            <a:r>
              <a:rPr lang="en-US" b="1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b="1" baseline="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কারো</a:t>
            </a:r>
            <a:r>
              <a:rPr lang="en-US" b="1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b="1" baseline="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কাছ</a:t>
            </a:r>
            <a:r>
              <a:rPr lang="en-US" b="1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b="1" baseline="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থেকে</a:t>
            </a:r>
            <a:r>
              <a:rPr lang="en-US" b="1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b="1" baseline="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কোন</a:t>
            </a:r>
            <a:r>
              <a:rPr lang="en-US" b="1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b="1" baseline="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নতুন</a:t>
            </a:r>
            <a:r>
              <a:rPr lang="en-US" b="1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b="1" baseline="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পয়েন্ট</a:t>
            </a:r>
            <a:r>
              <a:rPr lang="en-US" b="1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b="1" baseline="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আছে</a:t>
            </a:r>
            <a:r>
              <a:rPr lang="en-US" b="1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b="1" baseline="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কিনা</a:t>
            </a:r>
            <a:r>
              <a:rPr lang="en-US" b="1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b="1" baseline="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জানতে</a:t>
            </a:r>
            <a:r>
              <a:rPr lang="en-US" b="1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b="1" baseline="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চাওয়া</a:t>
            </a:r>
            <a:r>
              <a:rPr lang="en-US" b="1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b="1" baseline="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যেতে</a:t>
            </a:r>
            <a:r>
              <a:rPr lang="en-US" b="1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b="1" baseline="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পারে</a:t>
            </a:r>
            <a:r>
              <a:rPr lang="en-US" b="1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। </a:t>
            </a:r>
            <a:r>
              <a:rPr lang="en-US" b="1" baseline="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আশাকরি</a:t>
            </a:r>
            <a:r>
              <a:rPr lang="en-US" b="1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b="1" baseline="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এতে</a:t>
            </a:r>
            <a:r>
              <a:rPr lang="en-US" b="1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b="1" baseline="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সময়</a:t>
            </a:r>
            <a:r>
              <a:rPr lang="en-US" b="1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b="1" baseline="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নিয়ন্ত্রন</a:t>
            </a:r>
            <a:r>
              <a:rPr lang="en-US" b="1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b="1" baseline="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করা</a:t>
            </a:r>
            <a:r>
              <a:rPr lang="en-US" b="1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b="1" baseline="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সম্ভব</a:t>
            </a:r>
            <a:r>
              <a:rPr lang="en-US" b="1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b="1" baseline="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হবে</a:t>
            </a:r>
            <a:r>
              <a:rPr lang="en-US" b="1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।</a:t>
            </a:r>
            <a:endParaRPr lang="en-GB" b="1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4A22A9-A0C6-438D-8B1F-5BB9CA8FD49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9373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 smtClean="0"/>
              <a:t>শ্রেণিতে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প্র</a:t>
            </a:r>
            <a:r>
              <a:rPr lang="bn-IN" b="1" baseline="0" dirty="0" smtClean="0"/>
              <a:t>য়ো</a:t>
            </a:r>
            <a:r>
              <a:rPr lang="en-US" b="1" baseline="0" dirty="0" err="1" smtClean="0"/>
              <a:t>জনীয়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সংখ্যক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দল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গঠন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করে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দলনেতা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কর্তৃক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উপস্থাপন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করা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যেতে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পারে</a:t>
            </a:r>
            <a:r>
              <a:rPr lang="en-US" b="1" baseline="0" dirty="0" smtClean="0"/>
              <a:t> ।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4A22A9-A0C6-438D-8B1F-5BB9CA8FD49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0945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শিক্ষার্থীরা যে </a:t>
            </a:r>
            <a:r>
              <a:rPr lang="bn-BD" sz="1200" kern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rPr>
              <a:t>Op</a:t>
            </a:r>
            <a:r>
              <a:rPr lang="en-US" sz="1200" kern="12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tion</a:t>
            </a:r>
            <a:r>
              <a:rPr lang="en-US" sz="1200" kern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bn-BD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টি উত্তর দেবে সেই </a:t>
            </a:r>
            <a:r>
              <a:rPr lang="bn-BD" sz="1200" kern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rPr>
              <a:t>Op</a:t>
            </a:r>
            <a:r>
              <a:rPr lang="en-US" sz="1200" kern="12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tion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bn-BD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এর উপর ক্লিক করতে হবে।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4A22A9-A0C6-438D-8B1F-5BB9CA8FD49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9509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শিক্ষার্থীরা যে </a:t>
            </a:r>
            <a:r>
              <a:rPr lang="bn-BD" sz="1200" kern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rPr>
              <a:t>Op</a:t>
            </a:r>
            <a:r>
              <a:rPr lang="en-US" sz="1200" kern="12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tion</a:t>
            </a:r>
            <a:r>
              <a:rPr lang="en-US" sz="1200" kern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bn-BD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টি উত্তর দেবে সেই </a:t>
            </a:r>
            <a:r>
              <a:rPr lang="bn-BD" sz="1200" kern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rPr>
              <a:t>Op</a:t>
            </a:r>
            <a:r>
              <a:rPr lang="en-US" sz="1200" kern="12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tion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bn-BD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এর উপর ক্লিক করতে হবে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bn-BD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।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4A22A9-A0C6-438D-8B1F-5BB9CA8FD49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9746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 smtClean="0"/>
              <a:t>বাড়ির</a:t>
            </a:r>
            <a:r>
              <a:rPr lang="en-US" b="1" dirty="0" smtClean="0"/>
              <a:t> </a:t>
            </a:r>
            <a:r>
              <a:rPr lang="en-US" b="1" dirty="0" err="1" smtClean="0"/>
              <a:t>কাজ</a:t>
            </a:r>
            <a:r>
              <a:rPr lang="en-US" b="1" dirty="0" smtClean="0"/>
              <a:t> </a:t>
            </a:r>
            <a:r>
              <a:rPr lang="en-US" b="1" dirty="0" err="1" smtClean="0"/>
              <a:t>হিসাবে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দেয়া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বিষয়টি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বিশ্লেষণ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করে</a:t>
            </a:r>
            <a:r>
              <a:rPr lang="en-US" b="1" baseline="0" dirty="0" smtClean="0"/>
              <a:t>  </a:t>
            </a:r>
            <a:r>
              <a:rPr lang="en-US" b="1" baseline="0" dirty="0" err="1" smtClean="0"/>
              <a:t>শিক্ষার্থীদের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স্পষ্ট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ধারণা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দেয়া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যেতে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পারে</a:t>
            </a:r>
            <a:r>
              <a:rPr lang="en-US" b="1" baseline="0" dirty="0" smtClean="0"/>
              <a:t>- </a:t>
            </a:r>
            <a:r>
              <a:rPr lang="en-US" b="1" baseline="0" dirty="0" err="1" smtClean="0"/>
              <a:t>যা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শিক্ষার্থীদের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সঠিক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উত্তর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লিখতে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সহায়তা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করবে</a:t>
            </a:r>
            <a:r>
              <a:rPr lang="en-US" b="1" baseline="0" dirty="0" smtClean="0"/>
              <a:t> ।</a:t>
            </a:r>
            <a:endParaRPr lang="en-GB" b="1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4A22A9-A0C6-438D-8B1F-5BB9CA8FD49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5025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ame 8"/>
          <p:cNvSpPr/>
          <p:nvPr userDrawn="1"/>
        </p:nvSpPr>
        <p:spPr>
          <a:xfrm>
            <a:off x="0" y="0"/>
            <a:ext cx="9144000" cy="6858000"/>
          </a:xfrm>
          <a:prstGeom prst="frame">
            <a:avLst>
              <a:gd name="adj1" fmla="val 2664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Flowchart: Predefined Process 12"/>
          <p:cNvSpPr/>
          <p:nvPr userDrawn="1"/>
        </p:nvSpPr>
        <p:spPr>
          <a:xfrm>
            <a:off x="197888" y="926616"/>
            <a:ext cx="2103120" cy="228600"/>
          </a:xfrm>
          <a:prstGeom prst="flowChartPredefinedProcess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lowchart: Predefined Process 13"/>
          <p:cNvSpPr/>
          <p:nvPr userDrawn="1"/>
        </p:nvSpPr>
        <p:spPr>
          <a:xfrm>
            <a:off x="2398368" y="934576"/>
            <a:ext cx="2103120" cy="228600"/>
          </a:xfrm>
          <a:prstGeom prst="flowChartPredefinedProcess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lowchart: Predefined Process 14"/>
          <p:cNvSpPr/>
          <p:nvPr userDrawn="1"/>
        </p:nvSpPr>
        <p:spPr>
          <a:xfrm>
            <a:off x="4612496" y="928888"/>
            <a:ext cx="2103120" cy="228600"/>
          </a:xfrm>
          <a:prstGeom prst="flowChartPredefinedProcess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lowchart: Predefined Process 15"/>
          <p:cNvSpPr/>
          <p:nvPr userDrawn="1"/>
        </p:nvSpPr>
        <p:spPr>
          <a:xfrm>
            <a:off x="6840272" y="923200"/>
            <a:ext cx="2103120" cy="228600"/>
          </a:xfrm>
          <a:prstGeom prst="flowChartPredefinedProcess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8727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F3B5B-BB23-40E7-9065-83A6E315BE6A}" type="datetimeFigureOut">
              <a:rPr lang="en-US" smtClean="0"/>
              <a:t>8/10/2016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A8B1B-80D6-4D47-9315-193DDE47AA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4328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F3B5B-BB23-40E7-9065-83A6E315BE6A}" type="datetimeFigureOut">
              <a:rPr lang="en-US" smtClean="0"/>
              <a:t>8/10/2016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A8B1B-80D6-4D47-9315-193DDE47AA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132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F3B5B-BB23-40E7-9065-83A6E315BE6A}" type="datetimeFigureOut">
              <a:rPr lang="en-US" smtClean="0"/>
              <a:t>8/10/2016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A8B1B-80D6-4D47-9315-193DDE47AA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6933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F3B5B-BB23-40E7-9065-83A6E315BE6A}" type="datetimeFigureOut">
              <a:rPr lang="en-US" smtClean="0"/>
              <a:t>8/10/2016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A8B1B-80D6-4D47-9315-193DDE47AA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0791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F3B5B-BB23-40E7-9065-83A6E315BE6A}" type="datetimeFigureOut">
              <a:rPr lang="en-US" smtClean="0"/>
              <a:t>8/10/2016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A8B1B-80D6-4D47-9315-193DDE47AA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1092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F3B5B-BB23-40E7-9065-83A6E315BE6A}" type="datetimeFigureOut">
              <a:rPr lang="en-US" smtClean="0"/>
              <a:t>8/10/2016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A8B1B-80D6-4D47-9315-193DDE47AA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3291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F3B5B-BB23-40E7-9065-83A6E315BE6A}" type="datetimeFigureOut">
              <a:rPr lang="en-US" smtClean="0"/>
              <a:t>8/10/2016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A8B1B-80D6-4D47-9315-193DDE47AA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5106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F3B5B-BB23-40E7-9065-83A6E315BE6A}" type="datetimeFigureOut">
              <a:rPr lang="en-US" smtClean="0"/>
              <a:t>8/10/2016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A8B1B-80D6-4D47-9315-193DDE47AA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2209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F3B5B-BB23-40E7-9065-83A6E315BE6A}" type="datetimeFigureOut">
              <a:rPr lang="en-US" smtClean="0"/>
              <a:t>8/10/2016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A8B1B-80D6-4D47-9315-193DDE47AA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0298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F3B5B-BB23-40E7-9065-83A6E315BE6A}" type="datetimeFigureOut">
              <a:rPr lang="en-US" smtClean="0"/>
              <a:t>8/10/2016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A8B1B-80D6-4D47-9315-193DDE47AA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9738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0F3B5B-BB23-40E7-9065-83A6E315BE6A}" type="datetimeFigureOut">
              <a:rPr lang="en-US" smtClean="0"/>
              <a:t>8/10/2016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FA8B1B-80D6-4D47-9315-193DDE47AA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368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jpeg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.jpeg"/><Relationship Id="rId5" Type="http://schemas.openxmlformats.org/officeDocument/2006/relationships/image" Target="../media/image1.png"/><Relationship Id="rId4" Type="http://schemas.openxmlformats.org/officeDocument/2006/relationships/image" Target="../media/image25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eg"/><Relationship Id="rId5" Type="http://schemas.openxmlformats.org/officeDocument/2006/relationships/image" Target="../media/image33.jpeg"/><Relationship Id="rId4" Type="http://schemas.openxmlformats.org/officeDocument/2006/relationships/image" Target="../media/image3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jpeg"/><Relationship Id="rId4" Type="http://schemas.openxmlformats.org/officeDocument/2006/relationships/image" Target="../media/image13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png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2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microsoft.com/office/2007/relationships/hdphoto" Target="../media/hdphoto1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jpeg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gif"/><Relationship Id="rId4" Type="http://schemas.openxmlformats.org/officeDocument/2006/relationships/image" Target="../media/image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6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11" Type="http://schemas.openxmlformats.org/officeDocument/2006/relationships/image" Target="../media/image19.jpeg"/><Relationship Id="rId5" Type="http://schemas.openxmlformats.org/officeDocument/2006/relationships/image" Target="../media/image13.gif"/><Relationship Id="rId10" Type="http://schemas.openxmlformats.org/officeDocument/2006/relationships/image" Target="../media/image18.jpeg"/><Relationship Id="rId4" Type="http://schemas.openxmlformats.org/officeDocument/2006/relationships/image" Target="../media/image12.jpeg"/><Relationship Id="rId9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eg"/><Relationship Id="rId5" Type="http://schemas.openxmlformats.org/officeDocument/2006/relationships/image" Target="../media/image1.png"/><Relationship Id="rId4" Type="http://schemas.openxmlformats.org/officeDocument/2006/relationships/image" Target="../media/image2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268945" y="233087"/>
            <a:ext cx="8619562" cy="654419"/>
            <a:chOff x="255497" y="219640"/>
            <a:chExt cx="9197787" cy="702779"/>
          </a:xfrm>
        </p:grpSpPr>
        <p:grpSp>
          <p:nvGrpSpPr>
            <p:cNvPr id="4" name="Group 3"/>
            <p:cNvGrpSpPr/>
            <p:nvPr/>
          </p:nvGrpSpPr>
          <p:grpSpPr>
            <a:xfrm>
              <a:off x="255497" y="219642"/>
              <a:ext cx="3039034" cy="702777"/>
              <a:chOff x="255497" y="219642"/>
              <a:chExt cx="3039034" cy="702777"/>
            </a:xfrm>
          </p:grpSpPr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6200000">
                <a:off x="401650" y="73489"/>
                <a:ext cx="702776" cy="995081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14" name="Picture 4" descr="http://prothom-aloblog.com/img/uploads/585450e522f8540e2dc1f3b19b220f54.jp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31261" y="299657"/>
                <a:ext cx="887506" cy="5427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6200000">
                <a:off x="2445603" y="73490"/>
                <a:ext cx="702776" cy="995081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p:grpSp>
        <p:grpSp>
          <p:nvGrpSpPr>
            <p:cNvPr id="5" name="Group 4"/>
            <p:cNvGrpSpPr/>
            <p:nvPr/>
          </p:nvGrpSpPr>
          <p:grpSpPr>
            <a:xfrm>
              <a:off x="3375215" y="219641"/>
              <a:ext cx="3039034" cy="702777"/>
              <a:chOff x="255497" y="219642"/>
              <a:chExt cx="3039034" cy="702777"/>
            </a:xfrm>
          </p:grpSpPr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6200000">
                <a:off x="401650" y="73489"/>
                <a:ext cx="702776" cy="995081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11" name="Picture 4" descr="http://prothom-aloblog.com/img/uploads/585450e522f8540e2dc1f3b19b220f54.jp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31261" y="299657"/>
                <a:ext cx="887506" cy="5427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6200000">
                <a:off x="2445603" y="73490"/>
                <a:ext cx="702776" cy="995081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p:grpSp>
        <p:grpSp>
          <p:nvGrpSpPr>
            <p:cNvPr id="6" name="Group 5"/>
            <p:cNvGrpSpPr/>
            <p:nvPr/>
          </p:nvGrpSpPr>
          <p:grpSpPr>
            <a:xfrm>
              <a:off x="6414250" y="219640"/>
              <a:ext cx="3039034" cy="702777"/>
              <a:chOff x="255497" y="219642"/>
              <a:chExt cx="3039034" cy="702777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6200000">
                <a:off x="401650" y="73489"/>
                <a:ext cx="702776" cy="995081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8" name="Picture 4" descr="http://prothom-aloblog.com/img/uploads/585450e522f8540e2dc1f3b19b220f54.jp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31261" y="299657"/>
                <a:ext cx="887506" cy="5427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6200000">
                <a:off x="2445603" y="73490"/>
                <a:ext cx="702776" cy="995081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p:grpSp>
      </p:grpSp>
      <p:grpSp>
        <p:nvGrpSpPr>
          <p:cNvPr id="16" name="Group 15"/>
          <p:cNvGrpSpPr/>
          <p:nvPr/>
        </p:nvGrpSpPr>
        <p:grpSpPr>
          <a:xfrm>
            <a:off x="186002" y="5687284"/>
            <a:ext cx="8745504" cy="239976"/>
            <a:chOff x="186002" y="5767966"/>
            <a:chExt cx="8745504" cy="239976"/>
          </a:xfrm>
        </p:grpSpPr>
        <p:grpSp>
          <p:nvGrpSpPr>
            <p:cNvPr id="17" name="Group 16"/>
            <p:cNvGrpSpPr/>
            <p:nvPr/>
          </p:nvGrpSpPr>
          <p:grpSpPr>
            <a:xfrm>
              <a:off x="186002" y="5771382"/>
              <a:ext cx="4303600" cy="236560"/>
              <a:chOff x="186002" y="5771382"/>
              <a:chExt cx="4303600" cy="236560"/>
            </a:xfrm>
          </p:grpSpPr>
          <p:sp>
            <p:nvSpPr>
              <p:cNvPr id="20" name="Flowchart: Predefined Process 19"/>
              <p:cNvSpPr/>
              <p:nvPr/>
            </p:nvSpPr>
            <p:spPr>
              <a:xfrm>
                <a:off x="186002" y="5771382"/>
                <a:ext cx="2103120" cy="228600"/>
              </a:xfrm>
              <a:prstGeom prst="flowChartPredefinedProcess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Flowchart: Predefined Process 20"/>
              <p:cNvSpPr/>
              <p:nvPr/>
            </p:nvSpPr>
            <p:spPr>
              <a:xfrm>
                <a:off x="2386482" y="5779342"/>
                <a:ext cx="2103120" cy="228600"/>
              </a:xfrm>
              <a:prstGeom prst="flowChartPredefinedProcess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8" name="Flowchart: Predefined Process 17"/>
            <p:cNvSpPr/>
            <p:nvPr/>
          </p:nvSpPr>
          <p:spPr>
            <a:xfrm>
              <a:off x="4600610" y="5773654"/>
              <a:ext cx="2103120" cy="228600"/>
            </a:xfrm>
            <a:prstGeom prst="flowChartPredefinedProcess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lowchart: Predefined Process 18"/>
            <p:cNvSpPr/>
            <p:nvPr/>
          </p:nvSpPr>
          <p:spPr>
            <a:xfrm>
              <a:off x="6828386" y="5767966"/>
              <a:ext cx="2103120" cy="228600"/>
            </a:xfrm>
            <a:prstGeom prst="flowChartPredefinedProcess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233797" y="6033252"/>
            <a:ext cx="8619562" cy="654419"/>
            <a:chOff x="255497" y="219640"/>
            <a:chExt cx="9197787" cy="702779"/>
          </a:xfrm>
        </p:grpSpPr>
        <p:grpSp>
          <p:nvGrpSpPr>
            <p:cNvPr id="23" name="Group 22"/>
            <p:cNvGrpSpPr/>
            <p:nvPr/>
          </p:nvGrpSpPr>
          <p:grpSpPr>
            <a:xfrm>
              <a:off x="255497" y="219642"/>
              <a:ext cx="3039034" cy="702777"/>
              <a:chOff x="255497" y="219642"/>
              <a:chExt cx="3039034" cy="702777"/>
            </a:xfrm>
          </p:grpSpPr>
          <p:pic>
            <p:nvPicPr>
              <p:cNvPr id="32" name="Picture 31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6200000">
                <a:off x="401650" y="73489"/>
                <a:ext cx="702776" cy="995081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33" name="Picture 4" descr="http://prothom-aloblog.com/img/uploads/585450e522f8540e2dc1f3b19b220f54.jp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31261" y="299657"/>
                <a:ext cx="887506" cy="5427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4" name="Picture 33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6200000">
                <a:off x="2445603" y="73490"/>
                <a:ext cx="702776" cy="995081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p:grpSp>
        <p:grpSp>
          <p:nvGrpSpPr>
            <p:cNvPr id="24" name="Group 23"/>
            <p:cNvGrpSpPr/>
            <p:nvPr/>
          </p:nvGrpSpPr>
          <p:grpSpPr>
            <a:xfrm>
              <a:off x="3375215" y="219641"/>
              <a:ext cx="3039034" cy="702777"/>
              <a:chOff x="255497" y="219642"/>
              <a:chExt cx="3039034" cy="702777"/>
            </a:xfrm>
          </p:grpSpPr>
          <p:pic>
            <p:nvPicPr>
              <p:cNvPr id="29" name="Picture 28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6200000">
                <a:off x="401650" y="73489"/>
                <a:ext cx="702776" cy="995081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30" name="Picture 4" descr="http://prothom-aloblog.com/img/uploads/585450e522f8540e2dc1f3b19b220f54.jp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31261" y="299657"/>
                <a:ext cx="887506" cy="5427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" name="Picture 30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6200000">
                <a:off x="2445603" y="73490"/>
                <a:ext cx="702776" cy="995081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p:grpSp>
        <p:grpSp>
          <p:nvGrpSpPr>
            <p:cNvPr id="25" name="Group 24"/>
            <p:cNvGrpSpPr/>
            <p:nvPr/>
          </p:nvGrpSpPr>
          <p:grpSpPr>
            <a:xfrm>
              <a:off x="6414250" y="219640"/>
              <a:ext cx="3039034" cy="702777"/>
              <a:chOff x="255497" y="219642"/>
              <a:chExt cx="3039034" cy="702777"/>
            </a:xfrm>
          </p:grpSpPr>
          <p:pic>
            <p:nvPicPr>
              <p:cNvPr id="26" name="Picture 25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6200000">
                <a:off x="401650" y="73489"/>
                <a:ext cx="702776" cy="995081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27" name="Picture 4" descr="http://prothom-aloblog.com/img/uploads/585450e522f8540e2dc1f3b19b220f54.jp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31261" y="299657"/>
                <a:ext cx="887506" cy="5427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" name="Picture 27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6200000">
                <a:off x="2445603" y="73490"/>
                <a:ext cx="702776" cy="995081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p:grpSp>
      </p:grpSp>
      <p:sp>
        <p:nvSpPr>
          <p:cNvPr id="35" name="Rectangle 34"/>
          <p:cNvSpPr/>
          <p:nvPr/>
        </p:nvSpPr>
        <p:spPr>
          <a:xfrm>
            <a:off x="425639" y="2002917"/>
            <a:ext cx="8311487" cy="3046988"/>
          </a:xfrm>
          <a:prstGeom prst="rect">
            <a:avLst/>
          </a:prstGeom>
          <a:solidFill>
            <a:schemeClr val="lt1">
              <a:alpha val="98000"/>
            </a:schemeClr>
          </a:solidFill>
          <a:ln w="317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3200" dirty="0" err="1">
                <a:latin typeface="NikoshBAN" panose="02000000000000000000" pitchFamily="2" charset="0"/>
                <a:cs typeface="NikoshBAN" panose="02000000000000000000" pitchFamily="2" charset="0"/>
              </a:rPr>
              <a:t>এই</a:t>
            </a:r>
            <a:r>
              <a:rPr lang="en-US" sz="32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cs typeface="NikoshBAN" panose="02000000000000000000" pitchFamily="2" charset="0"/>
              </a:rPr>
              <a:t>পাঠটি</a:t>
            </a:r>
            <a:r>
              <a:rPr lang="en-US" sz="32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cs typeface="NikoshBAN" panose="02000000000000000000" pitchFamily="2" charset="0"/>
              </a:rPr>
              <a:t>শ্রে</a:t>
            </a:r>
            <a:r>
              <a:rPr lang="bn-BD" sz="3200" dirty="0">
                <a:latin typeface="NikoshBAN" panose="02000000000000000000" pitchFamily="2" charset="0"/>
                <a:cs typeface="NikoshBAN" panose="02000000000000000000" pitchFamily="2" charset="0"/>
              </a:rPr>
              <a:t>ণি</a:t>
            </a:r>
            <a:r>
              <a:rPr lang="en-US" sz="3200" dirty="0" err="1">
                <a:latin typeface="NikoshBAN" panose="02000000000000000000" pitchFamily="2" charset="0"/>
                <a:cs typeface="NikoshBAN" panose="02000000000000000000" pitchFamily="2" charset="0"/>
              </a:rPr>
              <a:t>কক্ষে</a:t>
            </a:r>
            <a:r>
              <a:rPr lang="en-US" sz="32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cs typeface="NikoshBAN" panose="02000000000000000000" pitchFamily="2" charset="0"/>
              </a:rPr>
              <a:t>উপস্থাপনের</a:t>
            </a:r>
            <a:r>
              <a:rPr lang="en-US" sz="32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cs typeface="NikoshBAN" panose="02000000000000000000" pitchFamily="2" charset="0"/>
              </a:rPr>
              <a:t>সময়</a:t>
            </a:r>
            <a:r>
              <a:rPr lang="en-US" sz="32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cs typeface="NikoshBAN" panose="02000000000000000000" pitchFamily="2" charset="0"/>
              </a:rPr>
              <a:t>প্রয়োজনীয়</a:t>
            </a:r>
            <a:r>
              <a:rPr lang="en-US" sz="32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3200" dirty="0">
                <a:latin typeface="NikoshBAN" panose="02000000000000000000" pitchFamily="2" charset="0"/>
                <a:cs typeface="NikoshBAN" panose="02000000000000000000" pitchFamily="2" charset="0"/>
              </a:rPr>
              <a:t>নির্দেশনা</a:t>
            </a:r>
            <a:r>
              <a:rPr lang="en-US" sz="32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cs typeface="NikoshBAN" panose="02000000000000000000" pitchFamily="2" charset="0"/>
              </a:rPr>
              <a:t>প্রতিটি</a:t>
            </a:r>
            <a:r>
              <a:rPr lang="en-US" sz="32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cs typeface="NikoshBAN" panose="02000000000000000000" pitchFamily="2" charset="0"/>
              </a:rPr>
              <a:t>স্লাইডের</a:t>
            </a:r>
            <a:r>
              <a:rPr lang="en-US" sz="32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cs typeface="NikoshBAN" panose="02000000000000000000" pitchFamily="2" charset="0"/>
              </a:rPr>
              <a:t>নিচে</a:t>
            </a:r>
            <a:r>
              <a:rPr lang="en-US" sz="32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cs typeface="NikoshBAN" panose="02000000000000000000" pitchFamily="2" charset="0"/>
              </a:rPr>
              <a:t>অর্থা</a:t>
            </a:r>
            <a:r>
              <a:rPr lang="en-US" sz="3200" dirty="0">
                <a:latin typeface="NikoshBAN" panose="02000000000000000000" pitchFamily="2" charset="0"/>
                <a:cs typeface="NikoshBAN" panose="02000000000000000000" pitchFamily="2" charset="0"/>
              </a:rPr>
              <a:t>ৎ Slide</a:t>
            </a:r>
            <a:r>
              <a:rPr lang="bn-BD" sz="32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>
                <a:latin typeface="NikoshBAN" panose="02000000000000000000" pitchFamily="2" charset="0"/>
                <a:cs typeface="NikoshBAN" panose="02000000000000000000" pitchFamily="2" charset="0"/>
              </a:rPr>
              <a:t>Note এ </a:t>
            </a:r>
            <a:r>
              <a:rPr lang="en-US" sz="3200" dirty="0" err="1">
                <a:latin typeface="NikoshBAN" panose="02000000000000000000" pitchFamily="2" charset="0"/>
                <a:cs typeface="NikoshBAN" panose="02000000000000000000" pitchFamily="2" charset="0"/>
              </a:rPr>
              <a:t>সংযোজন</a:t>
            </a:r>
            <a:r>
              <a:rPr lang="en-US" sz="32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cs typeface="NikoshBAN" panose="02000000000000000000" pitchFamily="2" charset="0"/>
              </a:rPr>
              <a:t>করা</a:t>
            </a:r>
            <a:r>
              <a:rPr lang="en-US" sz="32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cs typeface="NikoshBAN" panose="02000000000000000000" pitchFamily="2" charset="0"/>
              </a:rPr>
              <a:t>হয়েছে</a:t>
            </a:r>
            <a:r>
              <a:rPr lang="en-US" sz="3200" dirty="0">
                <a:latin typeface="NikoshBAN" panose="02000000000000000000" pitchFamily="2" charset="0"/>
                <a:cs typeface="NikoshBAN" panose="02000000000000000000" pitchFamily="2" charset="0"/>
              </a:rPr>
              <a:t>। </a:t>
            </a:r>
            <a:r>
              <a:rPr lang="en-US" sz="3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আশাকরি</a:t>
            </a:r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cs typeface="NikoshBAN" panose="02000000000000000000" pitchFamily="2" charset="0"/>
              </a:rPr>
              <a:t>সম্মানিত</a:t>
            </a:r>
            <a:r>
              <a:rPr lang="bn-BD" sz="32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cs typeface="NikoshBAN" panose="02000000000000000000" pitchFamily="2" charset="0"/>
              </a:rPr>
              <a:t>শিক্ষকগণ</a:t>
            </a:r>
            <a:r>
              <a:rPr lang="en-US" sz="32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cs typeface="NikoshBAN" panose="02000000000000000000" pitchFamily="2" charset="0"/>
              </a:rPr>
              <a:t>পাঠটি</a:t>
            </a:r>
            <a:r>
              <a:rPr lang="en-US" sz="32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cs typeface="NikoshBAN" panose="02000000000000000000" pitchFamily="2" charset="0"/>
              </a:rPr>
              <a:t>উপস্থাপনের</a:t>
            </a:r>
            <a:r>
              <a:rPr lang="en-US" sz="32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cs typeface="NikoshBAN" panose="02000000000000000000" pitchFamily="2" charset="0"/>
              </a:rPr>
              <a:t>পূর্বে</a:t>
            </a:r>
            <a:r>
              <a:rPr lang="en-US" sz="32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cs typeface="NikoshBAN" panose="02000000000000000000" pitchFamily="2" charset="0"/>
              </a:rPr>
              <a:t>উল্লেখিত</a:t>
            </a:r>
            <a:r>
              <a:rPr lang="en-US" sz="3200" dirty="0">
                <a:latin typeface="NikoshBAN" panose="02000000000000000000" pitchFamily="2" charset="0"/>
                <a:cs typeface="NikoshBAN" panose="02000000000000000000" pitchFamily="2" charset="0"/>
              </a:rPr>
              <a:t> “</a:t>
            </a:r>
            <a:r>
              <a:rPr lang="en-US" sz="3200" dirty="0" err="1">
                <a:latin typeface="NikoshBAN" panose="02000000000000000000" pitchFamily="2" charset="0"/>
                <a:cs typeface="NikoshBAN" panose="02000000000000000000" pitchFamily="2" charset="0"/>
              </a:rPr>
              <a:t>স্লাইড</a:t>
            </a:r>
            <a:r>
              <a:rPr lang="en-US" sz="32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cs typeface="NikoshBAN" panose="02000000000000000000" pitchFamily="2" charset="0"/>
              </a:rPr>
              <a:t>নোটগুলো</a:t>
            </a:r>
            <a:r>
              <a:rPr lang="en-US" sz="3200" dirty="0">
                <a:latin typeface="NikoshBAN" panose="02000000000000000000" pitchFamily="2" charset="0"/>
                <a:cs typeface="NikoshBAN" panose="02000000000000000000" pitchFamily="2" charset="0"/>
              </a:rPr>
              <a:t>” </a:t>
            </a:r>
            <a:r>
              <a:rPr lang="en-US" sz="3200" dirty="0" err="1">
                <a:latin typeface="NikoshBAN" panose="02000000000000000000" pitchFamily="2" charset="0"/>
                <a:cs typeface="NikoshBAN" panose="02000000000000000000" pitchFamily="2" charset="0"/>
              </a:rPr>
              <a:t>দেখে</a:t>
            </a:r>
            <a:r>
              <a:rPr lang="en-US" sz="32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cs typeface="NikoshBAN" panose="02000000000000000000" pitchFamily="2" charset="0"/>
              </a:rPr>
              <a:t>পাঠ্য</a:t>
            </a:r>
            <a:r>
              <a:rPr lang="en-US" sz="32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cs typeface="NikoshBAN" panose="02000000000000000000" pitchFamily="2" charset="0"/>
              </a:rPr>
              <a:t>বইয়ের</a:t>
            </a:r>
            <a:r>
              <a:rPr lang="en-US" sz="32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cs typeface="NikoshBAN" panose="02000000000000000000" pitchFamily="2" charset="0"/>
              </a:rPr>
              <a:t>সাথে</a:t>
            </a:r>
            <a:r>
              <a:rPr lang="en-US" sz="32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cs typeface="NikoshBAN" panose="02000000000000000000" pitchFamily="2" charset="0"/>
              </a:rPr>
              <a:t>মিলিয়ে</a:t>
            </a:r>
            <a:r>
              <a:rPr lang="en-US" sz="32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cs typeface="NikoshBAN" panose="02000000000000000000" pitchFamily="2" charset="0"/>
              </a:rPr>
              <a:t>নিতে</a:t>
            </a:r>
            <a:r>
              <a:rPr lang="en-US" sz="32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cs typeface="NikoshBAN" panose="02000000000000000000" pitchFamily="2" charset="0"/>
              </a:rPr>
              <a:t>পারে</a:t>
            </a:r>
            <a:r>
              <a:rPr lang="en-US" sz="32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cs typeface="NikoshBAN" panose="02000000000000000000" pitchFamily="2" charset="0"/>
              </a:rPr>
              <a:t>এবং</a:t>
            </a:r>
            <a:r>
              <a:rPr lang="en-US" sz="3200" dirty="0">
                <a:latin typeface="NikoshBAN" panose="02000000000000000000" pitchFamily="2" charset="0"/>
                <a:cs typeface="NikoshBAN" panose="02000000000000000000" pitchFamily="2" charset="0"/>
              </a:rPr>
              <a:t> F</a:t>
            </a:r>
            <a:r>
              <a:rPr lang="en-US" sz="3200" dirty="0">
                <a:latin typeface="MS Gothic" panose="020B0609070205080204" pitchFamily="49" charset="-128"/>
                <a:ea typeface="MS Gothic" panose="020B0609070205080204" pitchFamily="49" charset="-128"/>
                <a:cs typeface="NikoshBAN" panose="02000000000000000000" pitchFamily="2" charset="0"/>
              </a:rPr>
              <a:t>5</a:t>
            </a:r>
            <a:r>
              <a:rPr lang="en-US" sz="32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cs typeface="NikoshBAN" panose="02000000000000000000" pitchFamily="2" charset="0"/>
              </a:rPr>
              <a:t>চেপে</a:t>
            </a:r>
            <a:r>
              <a:rPr lang="en-US" sz="32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cs typeface="NikoshBAN" panose="02000000000000000000" pitchFamily="2" charset="0"/>
              </a:rPr>
              <a:t>পাঠটি</a:t>
            </a:r>
            <a:r>
              <a:rPr lang="en-US" sz="32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cs typeface="NikoshBAN" panose="02000000000000000000" pitchFamily="2" charset="0"/>
              </a:rPr>
              <a:t>উপস্থাপন</a:t>
            </a:r>
            <a:r>
              <a:rPr lang="en-US" sz="32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cs typeface="NikoshBAN" panose="02000000000000000000" pitchFamily="2" charset="0"/>
              </a:rPr>
              <a:t>শুরু</a:t>
            </a:r>
            <a:r>
              <a:rPr lang="en-US" sz="32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cs typeface="NikoshBAN" panose="02000000000000000000" pitchFamily="2" charset="0"/>
              </a:rPr>
              <a:t>করতে</a:t>
            </a:r>
            <a:r>
              <a:rPr lang="en-US" sz="32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>
                <a:latin typeface="NikoshBAN" panose="02000000000000000000" pitchFamily="2" charset="0"/>
                <a:cs typeface="NikoshBAN" panose="02000000000000000000" pitchFamily="2" charset="0"/>
              </a:rPr>
              <a:t>পারেন</a:t>
            </a:r>
            <a:r>
              <a:rPr lang="en-US" sz="3200" dirty="0"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  <a:r>
              <a:rPr lang="bn-BD" sz="3200" dirty="0">
                <a:latin typeface="NikoshBAN" panose="02000000000000000000" pitchFamily="2" charset="0"/>
                <a:cs typeface="NikoshBAN" panose="02000000000000000000" pitchFamily="2" charset="0"/>
              </a:rPr>
              <a:t> এছাড়াও শিক্ষক তার নিজস্ব কৌশল প্রয়োগ করতে পারবে।</a:t>
            </a:r>
            <a:endParaRPr lang="en-US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3798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268945" y="219641"/>
            <a:ext cx="8619562" cy="654417"/>
            <a:chOff x="255497" y="219641"/>
            <a:chExt cx="9197787" cy="702777"/>
          </a:xfrm>
        </p:grpSpPr>
        <p:grpSp>
          <p:nvGrpSpPr>
            <p:cNvPr id="10" name="Group 9"/>
            <p:cNvGrpSpPr/>
            <p:nvPr/>
          </p:nvGrpSpPr>
          <p:grpSpPr>
            <a:xfrm>
              <a:off x="255497" y="219642"/>
              <a:ext cx="1963270" cy="702776"/>
              <a:chOff x="255497" y="219642"/>
              <a:chExt cx="1963270" cy="702776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6200000">
                <a:off x="401650" y="73489"/>
                <a:ext cx="702776" cy="995081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17" name="Picture 4" descr="http://prothom-aloblog.com/img/uploads/585450e522f8540e2dc1f3b19b220f54.jp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31261" y="299657"/>
                <a:ext cx="887506" cy="5427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1" name="Group 10"/>
            <p:cNvGrpSpPr/>
            <p:nvPr/>
          </p:nvGrpSpPr>
          <p:grpSpPr>
            <a:xfrm>
              <a:off x="7490014" y="219641"/>
              <a:ext cx="1963270" cy="702776"/>
              <a:chOff x="1331261" y="219643"/>
              <a:chExt cx="1963270" cy="702776"/>
            </a:xfrm>
          </p:grpSpPr>
          <p:pic>
            <p:nvPicPr>
              <p:cNvPr id="13" name="Picture 4" descr="http://prothom-aloblog.com/img/uploads/585450e522f8540e2dc1f3b19b220f54.jp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31261" y="299657"/>
                <a:ext cx="887506" cy="5427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6200000">
                <a:off x="2445603" y="73490"/>
                <a:ext cx="702776" cy="995081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p:grpSp>
      </p:grpSp>
      <p:grpSp>
        <p:nvGrpSpPr>
          <p:cNvPr id="26" name="Group 25"/>
          <p:cNvGrpSpPr/>
          <p:nvPr/>
        </p:nvGrpSpPr>
        <p:grpSpPr>
          <a:xfrm>
            <a:off x="227811" y="5349062"/>
            <a:ext cx="8745504" cy="239976"/>
            <a:chOff x="186002" y="5767966"/>
            <a:chExt cx="8745504" cy="239976"/>
          </a:xfrm>
        </p:grpSpPr>
        <p:grpSp>
          <p:nvGrpSpPr>
            <p:cNvPr id="27" name="Group 26"/>
            <p:cNvGrpSpPr/>
            <p:nvPr/>
          </p:nvGrpSpPr>
          <p:grpSpPr>
            <a:xfrm>
              <a:off x="186002" y="5771382"/>
              <a:ext cx="4303600" cy="236560"/>
              <a:chOff x="186002" y="5771382"/>
              <a:chExt cx="4303600" cy="236560"/>
            </a:xfrm>
          </p:grpSpPr>
          <p:sp>
            <p:nvSpPr>
              <p:cNvPr id="30" name="Flowchart: Predefined Process 29"/>
              <p:cNvSpPr/>
              <p:nvPr/>
            </p:nvSpPr>
            <p:spPr>
              <a:xfrm>
                <a:off x="186002" y="5771382"/>
                <a:ext cx="2103120" cy="228600"/>
              </a:xfrm>
              <a:prstGeom prst="flowChartPredefinedProcess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Flowchart: Predefined Process 30"/>
              <p:cNvSpPr/>
              <p:nvPr/>
            </p:nvSpPr>
            <p:spPr>
              <a:xfrm>
                <a:off x="2386482" y="5779342"/>
                <a:ext cx="2103120" cy="228600"/>
              </a:xfrm>
              <a:prstGeom prst="flowChartPredefinedProcess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8" name="Flowchart: Predefined Process 27"/>
            <p:cNvSpPr/>
            <p:nvPr/>
          </p:nvSpPr>
          <p:spPr>
            <a:xfrm>
              <a:off x="4600610" y="5773654"/>
              <a:ext cx="2103120" cy="228600"/>
            </a:xfrm>
            <a:prstGeom prst="flowChartPredefinedProcess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lowchart: Predefined Process 28"/>
            <p:cNvSpPr/>
            <p:nvPr/>
          </p:nvSpPr>
          <p:spPr>
            <a:xfrm>
              <a:off x="6828386" y="5767966"/>
              <a:ext cx="2103120" cy="228600"/>
            </a:xfrm>
            <a:prstGeom prst="flowChartPredefinedProcess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2" name="Rectangle 31"/>
          <p:cNvSpPr/>
          <p:nvPr/>
        </p:nvSpPr>
        <p:spPr>
          <a:xfrm>
            <a:off x="959424" y="5574568"/>
            <a:ext cx="761103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n-BD" sz="3600" b="1" dirty="0" smtClean="0">
                <a:latin typeface="NikoshBAN" pitchFamily="2" charset="0"/>
                <a:cs typeface="NikoshBAN" pitchFamily="2" charset="0"/>
              </a:rPr>
              <a:t>◊ </a:t>
            </a:r>
            <a:r>
              <a:rPr lang="bn-BD" sz="36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BD" sz="3600" b="1" dirty="0">
                <a:latin typeface="NikoshBAN" pitchFamily="2" charset="0"/>
                <a:cs typeface="NikoshBAN" pitchFamily="2" charset="0"/>
              </a:rPr>
              <a:t>নওগাঁ জেলায় অবস্থিত পাহাড়পুর বিহার</a:t>
            </a:r>
          </a:p>
          <a:p>
            <a:pPr algn="ctr"/>
            <a:r>
              <a:rPr lang="bn-BD" sz="3600" b="1" dirty="0">
                <a:latin typeface="NikoshBAN" pitchFamily="2" charset="0"/>
                <a:cs typeface="NikoshBAN" pitchFamily="2" charset="0"/>
              </a:rPr>
              <a:t>আজ এক ঐতিহাসিক </a:t>
            </a:r>
            <a:r>
              <a:rPr lang="bn-BD" sz="3600" b="1" dirty="0" smtClean="0">
                <a:latin typeface="NikoshBAN" pitchFamily="2" charset="0"/>
                <a:cs typeface="NikoshBAN" pitchFamily="2" charset="0"/>
              </a:rPr>
              <a:t>নি</a:t>
            </a:r>
            <a:r>
              <a:rPr lang="en-US" sz="3600" b="1" dirty="0" err="1" smtClean="0">
                <a:latin typeface="NikoshBAN" pitchFamily="2" charset="0"/>
                <a:cs typeface="NikoshBAN" pitchFamily="2" charset="0"/>
              </a:rPr>
              <a:t>দর্শ</a:t>
            </a:r>
            <a:r>
              <a:rPr lang="bn-BD" sz="3600" b="1" dirty="0" smtClean="0">
                <a:latin typeface="NikoshBAN" pitchFamily="2" charset="0"/>
                <a:cs typeface="NikoshBAN" pitchFamily="2" charset="0"/>
              </a:rPr>
              <a:t>ন </a:t>
            </a:r>
            <a:r>
              <a:rPr lang="bn-BD" sz="3600" b="1" dirty="0">
                <a:latin typeface="NikoshBAN" pitchFamily="2" charset="0"/>
                <a:cs typeface="NikoshBAN" pitchFamily="2" charset="0"/>
              </a:rPr>
              <a:t>হিসাবে পৃথিবী বিখ্যাত </a:t>
            </a:r>
            <a:r>
              <a:rPr lang="bn-BD" sz="3600" b="1" dirty="0" smtClean="0">
                <a:latin typeface="NikoshBAN" pitchFamily="2" charset="0"/>
                <a:cs typeface="NikoshBAN" pitchFamily="2" charset="0"/>
              </a:rPr>
              <a:t>৷</a:t>
            </a:r>
            <a:endParaRPr lang="bn-BD" sz="3600" b="1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1026" name="Picture 2" descr="https://encrypted-tbn3.gstatic.com/images?q=tbn:ANd9GcSYxMK1GVYtNsYAPDZ1byDK95F7ceLkE6ndyFdGPqOGl0MsnUc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945" y="1547323"/>
            <a:ext cx="4624361" cy="346827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3213983" y="219640"/>
            <a:ext cx="285687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n-BD" sz="4000" b="1" spc="150" dirty="0" smtClean="0">
                <a:ln w="11430"/>
                <a:solidFill>
                  <a:srgbClr val="FF0000"/>
                </a:solidFill>
                <a:effectLst>
                  <a:glow rad="101600">
                    <a:srgbClr val="FFFF00">
                      <a:alpha val="60000"/>
                    </a:srgb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পাহাড়পুর বিহার</a:t>
            </a:r>
            <a:endParaRPr lang="en-US" sz="4000" dirty="0">
              <a:solidFill>
                <a:srgbClr val="FF0000"/>
              </a:solidFill>
            </a:endParaRPr>
          </a:p>
        </p:txBody>
      </p:sp>
      <p:pic>
        <p:nvPicPr>
          <p:cNvPr id="18" name="Picture 2" descr="C:\Documents and Settings\Delower\Desktop\New Folder\Content\Bangladesh-map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6366" y="1306864"/>
            <a:ext cx="2581834" cy="385439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Freeform 18"/>
          <p:cNvSpPr/>
          <p:nvPr/>
        </p:nvSpPr>
        <p:spPr>
          <a:xfrm>
            <a:off x="6070855" y="1966618"/>
            <a:ext cx="879687" cy="1050812"/>
          </a:xfrm>
          <a:custGeom>
            <a:avLst/>
            <a:gdLst>
              <a:gd name="connsiteX0" fmla="*/ 606425 w 787400"/>
              <a:gd name="connsiteY0" fmla="*/ 431800 h 781050"/>
              <a:gd name="connsiteX1" fmla="*/ 609600 w 787400"/>
              <a:gd name="connsiteY1" fmla="*/ 447675 h 781050"/>
              <a:gd name="connsiteX2" fmla="*/ 600075 w 787400"/>
              <a:gd name="connsiteY2" fmla="*/ 466725 h 781050"/>
              <a:gd name="connsiteX3" fmla="*/ 596900 w 787400"/>
              <a:gd name="connsiteY3" fmla="*/ 504825 h 781050"/>
              <a:gd name="connsiteX4" fmla="*/ 603250 w 787400"/>
              <a:gd name="connsiteY4" fmla="*/ 527050 h 781050"/>
              <a:gd name="connsiteX5" fmla="*/ 619125 w 787400"/>
              <a:gd name="connsiteY5" fmla="*/ 523875 h 781050"/>
              <a:gd name="connsiteX6" fmla="*/ 628650 w 787400"/>
              <a:gd name="connsiteY6" fmla="*/ 514350 h 781050"/>
              <a:gd name="connsiteX7" fmla="*/ 647700 w 787400"/>
              <a:gd name="connsiteY7" fmla="*/ 501650 h 781050"/>
              <a:gd name="connsiteX8" fmla="*/ 669925 w 787400"/>
              <a:gd name="connsiteY8" fmla="*/ 485775 h 781050"/>
              <a:gd name="connsiteX9" fmla="*/ 704850 w 787400"/>
              <a:gd name="connsiteY9" fmla="*/ 495300 h 781050"/>
              <a:gd name="connsiteX10" fmla="*/ 708025 w 787400"/>
              <a:gd name="connsiteY10" fmla="*/ 508000 h 781050"/>
              <a:gd name="connsiteX11" fmla="*/ 711200 w 787400"/>
              <a:gd name="connsiteY11" fmla="*/ 530225 h 781050"/>
              <a:gd name="connsiteX12" fmla="*/ 714375 w 787400"/>
              <a:gd name="connsiteY12" fmla="*/ 539750 h 781050"/>
              <a:gd name="connsiteX13" fmla="*/ 723900 w 787400"/>
              <a:gd name="connsiteY13" fmla="*/ 542925 h 781050"/>
              <a:gd name="connsiteX14" fmla="*/ 733425 w 787400"/>
              <a:gd name="connsiteY14" fmla="*/ 539750 h 781050"/>
              <a:gd name="connsiteX15" fmla="*/ 742950 w 787400"/>
              <a:gd name="connsiteY15" fmla="*/ 533400 h 781050"/>
              <a:gd name="connsiteX16" fmla="*/ 755650 w 787400"/>
              <a:gd name="connsiteY16" fmla="*/ 536575 h 781050"/>
              <a:gd name="connsiteX17" fmla="*/ 762000 w 787400"/>
              <a:gd name="connsiteY17" fmla="*/ 546100 h 781050"/>
              <a:gd name="connsiteX18" fmla="*/ 765175 w 787400"/>
              <a:gd name="connsiteY18" fmla="*/ 555625 h 781050"/>
              <a:gd name="connsiteX19" fmla="*/ 774700 w 787400"/>
              <a:gd name="connsiteY19" fmla="*/ 565150 h 781050"/>
              <a:gd name="connsiteX20" fmla="*/ 781050 w 787400"/>
              <a:gd name="connsiteY20" fmla="*/ 574675 h 781050"/>
              <a:gd name="connsiteX21" fmla="*/ 787400 w 787400"/>
              <a:gd name="connsiteY21" fmla="*/ 596900 h 781050"/>
              <a:gd name="connsiteX22" fmla="*/ 777875 w 787400"/>
              <a:gd name="connsiteY22" fmla="*/ 631825 h 781050"/>
              <a:gd name="connsiteX23" fmla="*/ 771525 w 787400"/>
              <a:gd name="connsiteY23" fmla="*/ 641350 h 781050"/>
              <a:gd name="connsiteX24" fmla="*/ 762000 w 787400"/>
              <a:gd name="connsiteY24" fmla="*/ 644525 h 781050"/>
              <a:gd name="connsiteX25" fmla="*/ 739775 w 787400"/>
              <a:gd name="connsiteY25" fmla="*/ 650875 h 781050"/>
              <a:gd name="connsiteX26" fmla="*/ 739775 w 787400"/>
              <a:gd name="connsiteY26" fmla="*/ 736600 h 781050"/>
              <a:gd name="connsiteX27" fmla="*/ 733425 w 787400"/>
              <a:gd name="connsiteY27" fmla="*/ 762000 h 781050"/>
              <a:gd name="connsiteX28" fmla="*/ 720725 w 787400"/>
              <a:gd name="connsiteY28" fmla="*/ 781050 h 781050"/>
              <a:gd name="connsiteX29" fmla="*/ 666750 w 787400"/>
              <a:gd name="connsiteY29" fmla="*/ 777875 h 781050"/>
              <a:gd name="connsiteX30" fmla="*/ 647700 w 787400"/>
              <a:gd name="connsiteY30" fmla="*/ 758825 h 781050"/>
              <a:gd name="connsiteX31" fmla="*/ 638175 w 787400"/>
              <a:gd name="connsiteY31" fmla="*/ 752475 h 781050"/>
              <a:gd name="connsiteX32" fmla="*/ 619125 w 787400"/>
              <a:gd name="connsiteY32" fmla="*/ 736600 h 781050"/>
              <a:gd name="connsiteX33" fmla="*/ 612775 w 787400"/>
              <a:gd name="connsiteY33" fmla="*/ 727075 h 781050"/>
              <a:gd name="connsiteX34" fmla="*/ 577850 w 787400"/>
              <a:gd name="connsiteY34" fmla="*/ 723900 h 781050"/>
              <a:gd name="connsiteX35" fmla="*/ 568325 w 787400"/>
              <a:gd name="connsiteY35" fmla="*/ 714375 h 781050"/>
              <a:gd name="connsiteX36" fmla="*/ 555625 w 787400"/>
              <a:gd name="connsiteY36" fmla="*/ 695325 h 781050"/>
              <a:gd name="connsiteX37" fmla="*/ 549275 w 787400"/>
              <a:gd name="connsiteY37" fmla="*/ 685800 h 781050"/>
              <a:gd name="connsiteX38" fmla="*/ 530225 w 787400"/>
              <a:gd name="connsiteY38" fmla="*/ 666750 h 781050"/>
              <a:gd name="connsiteX39" fmla="*/ 511175 w 787400"/>
              <a:gd name="connsiteY39" fmla="*/ 654050 h 781050"/>
              <a:gd name="connsiteX40" fmla="*/ 495300 w 787400"/>
              <a:gd name="connsiteY40" fmla="*/ 657225 h 781050"/>
              <a:gd name="connsiteX41" fmla="*/ 482600 w 787400"/>
              <a:gd name="connsiteY41" fmla="*/ 660400 h 781050"/>
              <a:gd name="connsiteX42" fmla="*/ 473075 w 787400"/>
              <a:gd name="connsiteY42" fmla="*/ 650875 h 781050"/>
              <a:gd name="connsiteX43" fmla="*/ 469900 w 787400"/>
              <a:gd name="connsiteY43" fmla="*/ 641350 h 781050"/>
              <a:gd name="connsiteX44" fmla="*/ 450850 w 787400"/>
              <a:gd name="connsiteY44" fmla="*/ 644525 h 781050"/>
              <a:gd name="connsiteX45" fmla="*/ 441325 w 787400"/>
              <a:gd name="connsiteY45" fmla="*/ 641350 h 781050"/>
              <a:gd name="connsiteX46" fmla="*/ 428625 w 787400"/>
              <a:gd name="connsiteY46" fmla="*/ 619125 h 781050"/>
              <a:gd name="connsiteX47" fmla="*/ 419100 w 787400"/>
              <a:gd name="connsiteY47" fmla="*/ 615950 h 781050"/>
              <a:gd name="connsiteX48" fmla="*/ 393700 w 787400"/>
              <a:gd name="connsiteY48" fmla="*/ 619125 h 781050"/>
              <a:gd name="connsiteX49" fmla="*/ 384175 w 787400"/>
              <a:gd name="connsiteY49" fmla="*/ 622300 h 781050"/>
              <a:gd name="connsiteX50" fmla="*/ 346075 w 787400"/>
              <a:gd name="connsiteY50" fmla="*/ 625475 h 781050"/>
              <a:gd name="connsiteX51" fmla="*/ 342900 w 787400"/>
              <a:gd name="connsiteY51" fmla="*/ 635000 h 781050"/>
              <a:gd name="connsiteX52" fmla="*/ 336550 w 787400"/>
              <a:gd name="connsiteY52" fmla="*/ 644525 h 781050"/>
              <a:gd name="connsiteX53" fmla="*/ 333375 w 787400"/>
              <a:gd name="connsiteY53" fmla="*/ 669925 h 781050"/>
              <a:gd name="connsiteX54" fmla="*/ 314325 w 787400"/>
              <a:gd name="connsiteY54" fmla="*/ 682625 h 781050"/>
              <a:gd name="connsiteX55" fmla="*/ 266700 w 787400"/>
              <a:gd name="connsiteY55" fmla="*/ 679450 h 781050"/>
              <a:gd name="connsiteX56" fmla="*/ 257175 w 787400"/>
              <a:gd name="connsiteY56" fmla="*/ 673100 h 781050"/>
              <a:gd name="connsiteX57" fmla="*/ 250825 w 787400"/>
              <a:gd name="connsiteY57" fmla="*/ 685800 h 781050"/>
              <a:gd name="connsiteX58" fmla="*/ 231775 w 787400"/>
              <a:gd name="connsiteY58" fmla="*/ 698500 h 781050"/>
              <a:gd name="connsiteX59" fmla="*/ 219075 w 787400"/>
              <a:gd name="connsiteY59" fmla="*/ 692150 h 781050"/>
              <a:gd name="connsiteX60" fmla="*/ 196850 w 787400"/>
              <a:gd name="connsiteY60" fmla="*/ 669925 h 781050"/>
              <a:gd name="connsiteX61" fmla="*/ 180975 w 787400"/>
              <a:gd name="connsiteY61" fmla="*/ 666750 h 781050"/>
              <a:gd name="connsiteX62" fmla="*/ 161925 w 787400"/>
              <a:gd name="connsiteY62" fmla="*/ 647700 h 781050"/>
              <a:gd name="connsiteX63" fmla="*/ 155575 w 787400"/>
              <a:gd name="connsiteY63" fmla="*/ 638175 h 781050"/>
              <a:gd name="connsiteX64" fmla="*/ 146050 w 787400"/>
              <a:gd name="connsiteY64" fmla="*/ 635000 h 781050"/>
              <a:gd name="connsiteX65" fmla="*/ 136525 w 787400"/>
              <a:gd name="connsiteY65" fmla="*/ 628650 h 781050"/>
              <a:gd name="connsiteX66" fmla="*/ 101600 w 787400"/>
              <a:gd name="connsiteY66" fmla="*/ 631825 h 781050"/>
              <a:gd name="connsiteX67" fmla="*/ 88900 w 787400"/>
              <a:gd name="connsiteY67" fmla="*/ 628650 h 781050"/>
              <a:gd name="connsiteX68" fmla="*/ 69850 w 787400"/>
              <a:gd name="connsiteY68" fmla="*/ 625475 h 781050"/>
              <a:gd name="connsiteX69" fmla="*/ 79375 w 787400"/>
              <a:gd name="connsiteY69" fmla="*/ 619125 h 781050"/>
              <a:gd name="connsiteX70" fmla="*/ 88900 w 787400"/>
              <a:gd name="connsiteY70" fmla="*/ 615950 h 781050"/>
              <a:gd name="connsiteX71" fmla="*/ 76200 w 787400"/>
              <a:gd name="connsiteY71" fmla="*/ 581025 h 781050"/>
              <a:gd name="connsiteX72" fmla="*/ 79375 w 787400"/>
              <a:gd name="connsiteY72" fmla="*/ 568325 h 781050"/>
              <a:gd name="connsiteX73" fmla="*/ 85725 w 787400"/>
              <a:gd name="connsiteY73" fmla="*/ 558800 h 781050"/>
              <a:gd name="connsiteX74" fmla="*/ 88900 w 787400"/>
              <a:gd name="connsiteY74" fmla="*/ 549275 h 781050"/>
              <a:gd name="connsiteX75" fmla="*/ 82550 w 787400"/>
              <a:gd name="connsiteY75" fmla="*/ 539750 h 781050"/>
              <a:gd name="connsiteX76" fmla="*/ 73025 w 787400"/>
              <a:gd name="connsiteY76" fmla="*/ 536575 h 781050"/>
              <a:gd name="connsiteX77" fmla="*/ 38100 w 787400"/>
              <a:gd name="connsiteY77" fmla="*/ 527050 h 781050"/>
              <a:gd name="connsiteX78" fmla="*/ 28575 w 787400"/>
              <a:gd name="connsiteY78" fmla="*/ 508000 h 781050"/>
              <a:gd name="connsiteX79" fmla="*/ 31750 w 787400"/>
              <a:gd name="connsiteY79" fmla="*/ 498475 h 781050"/>
              <a:gd name="connsiteX80" fmla="*/ 38100 w 787400"/>
              <a:gd name="connsiteY80" fmla="*/ 488950 h 781050"/>
              <a:gd name="connsiteX81" fmla="*/ 34925 w 787400"/>
              <a:gd name="connsiteY81" fmla="*/ 479425 h 781050"/>
              <a:gd name="connsiteX82" fmla="*/ 25400 w 787400"/>
              <a:gd name="connsiteY82" fmla="*/ 476250 h 781050"/>
              <a:gd name="connsiteX83" fmla="*/ 15875 w 787400"/>
              <a:gd name="connsiteY83" fmla="*/ 469900 h 781050"/>
              <a:gd name="connsiteX84" fmla="*/ 12700 w 787400"/>
              <a:gd name="connsiteY84" fmla="*/ 460375 h 781050"/>
              <a:gd name="connsiteX85" fmla="*/ 3175 w 787400"/>
              <a:gd name="connsiteY85" fmla="*/ 454025 h 781050"/>
              <a:gd name="connsiteX86" fmla="*/ 12700 w 787400"/>
              <a:gd name="connsiteY86" fmla="*/ 447675 h 781050"/>
              <a:gd name="connsiteX87" fmla="*/ 34925 w 787400"/>
              <a:gd name="connsiteY87" fmla="*/ 444500 h 781050"/>
              <a:gd name="connsiteX88" fmla="*/ 47625 w 787400"/>
              <a:gd name="connsiteY88" fmla="*/ 441325 h 781050"/>
              <a:gd name="connsiteX89" fmla="*/ 66675 w 787400"/>
              <a:gd name="connsiteY89" fmla="*/ 438150 h 781050"/>
              <a:gd name="connsiteX90" fmla="*/ 79375 w 787400"/>
              <a:gd name="connsiteY90" fmla="*/ 431800 h 781050"/>
              <a:gd name="connsiteX91" fmla="*/ 82550 w 787400"/>
              <a:gd name="connsiteY91" fmla="*/ 422275 h 781050"/>
              <a:gd name="connsiteX92" fmla="*/ 76200 w 787400"/>
              <a:gd name="connsiteY92" fmla="*/ 390525 h 781050"/>
              <a:gd name="connsiteX93" fmla="*/ 79375 w 787400"/>
              <a:gd name="connsiteY93" fmla="*/ 365125 h 781050"/>
              <a:gd name="connsiteX94" fmla="*/ 76200 w 787400"/>
              <a:gd name="connsiteY94" fmla="*/ 346075 h 781050"/>
              <a:gd name="connsiteX95" fmla="*/ 63500 w 787400"/>
              <a:gd name="connsiteY95" fmla="*/ 342900 h 781050"/>
              <a:gd name="connsiteX96" fmla="*/ 25400 w 787400"/>
              <a:gd name="connsiteY96" fmla="*/ 339725 h 781050"/>
              <a:gd name="connsiteX97" fmla="*/ 22225 w 787400"/>
              <a:gd name="connsiteY97" fmla="*/ 317500 h 781050"/>
              <a:gd name="connsiteX98" fmla="*/ 3175 w 787400"/>
              <a:gd name="connsiteY98" fmla="*/ 304800 h 781050"/>
              <a:gd name="connsiteX99" fmla="*/ 0 w 787400"/>
              <a:gd name="connsiteY99" fmla="*/ 295275 h 781050"/>
              <a:gd name="connsiteX100" fmla="*/ 12700 w 787400"/>
              <a:gd name="connsiteY100" fmla="*/ 273050 h 781050"/>
              <a:gd name="connsiteX101" fmla="*/ 22225 w 787400"/>
              <a:gd name="connsiteY101" fmla="*/ 266700 h 781050"/>
              <a:gd name="connsiteX102" fmla="*/ 31750 w 787400"/>
              <a:gd name="connsiteY102" fmla="*/ 257175 h 781050"/>
              <a:gd name="connsiteX103" fmla="*/ 34925 w 787400"/>
              <a:gd name="connsiteY103" fmla="*/ 247650 h 781050"/>
              <a:gd name="connsiteX104" fmla="*/ 41275 w 787400"/>
              <a:gd name="connsiteY104" fmla="*/ 212725 h 781050"/>
              <a:gd name="connsiteX105" fmla="*/ 44450 w 787400"/>
              <a:gd name="connsiteY105" fmla="*/ 158750 h 781050"/>
              <a:gd name="connsiteX106" fmla="*/ 50800 w 787400"/>
              <a:gd name="connsiteY106" fmla="*/ 85725 h 781050"/>
              <a:gd name="connsiteX107" fmla="*/ 47625 w 787400"/>
              <a:gd name="connsiteY107" fmla="*/ 31750 h 781050"/>
              <a:gd name="connsiteX108" fmla="*/ 41275 w 787400"/>
              <a:gd name="connsiteY108" fmla="*/ 19050 h 781050"/>
              <a:gd name="connsiteX109" fmla="*/ 69850 w 787400"/>
              <a:gd name="connsiteY109" fmla="*/ 3175 h 781050"/>
              <a:gd name="connsiteX110" fmla="*/ 101600 w 787400"/>
              <a:gd name="connsiteY110" fmla="*/ 6350 h 781050"/>
              <a:gd name="connsiteX111" fmla="*/ 114300 w 787400"/>
              <a:gd name="connsiteY111" fmla="*/ 15875 h 781050"/>
              <a:gd name="connsiteX112" fmla="*/ 136525 w 787400"/>
              <a:gd name="connsiteY112" fmla="*/ 22225 h 781050"/>
              <a:gd name="connsiteX113" fmla="*/ 155575 w 787400"/>
              <a:gd name="connsiteY113" fmla="*/ 31750 h 781050"/>
              <a:gd name="connsiteX114" fmla="*/ 174625 w 787400"/>
              <a:gd name="connsiteY114" fmla="*/ 38100 h 781050"/>
              <a:gd name="connsiteX115" fmla="*/ 193675 w 787400"/>
              <a:gd name="connsiteY115" fmla="*/ 34925 h 781050"/>
              <a:gd name="connsiteX116" fmla="*/ 203200 w 787400"/>
              <a:gd name="connsiteY116" fmla="*/ 28575 h 781050"/>
              <a:gd name="connsiteX117" fmla="*/ 234950 w 787400"/>
              <a:gd name="connsiteY117" fmla="*/ 15875 h 781050"/>
              <a:gd name="connsiteX118" fmla="*/ 304800 w 787400"/>
              <a:gd name="connsiteY118" fmla="*/ 12700 h 781050"/>
              <a:gd name="connsiteX119" fmla="*/ 368300 w 787400"/>
              <a:gd name="connsiteY119" fmla="*/ 19050 h 781050"/>
              <a:gd name="connsiteX120" fmla="*/ 387350 w 787400"/>
              <a:gd name="connsiteY120" fmla="*/ 22225 h 781050"/>
              <a:gd name="connsiteX121" fmla="*/ 406400 w 787400"/>
              <a:gd name="connsiteY121" fmla="*/ 28575 h 781050"/>
              <a:gd name="connsiteX122" fmla="*/ 428625 w 787400"/>
              <a:gd name="connsiteY122" fmla="*/ 25400 h 781050"/>
              <a:gd name="connsiteX123" fmla="*/ 447675 w 787400"/>
              <a:gd name="connsiteY123" fmla="*/ 9525 h 781050"/>
              <a:gd name="connsiteX124" fmla="*/ 457200 w 787400"/>
              <a:gd name="connsiteY124" fmla="*/ 6350 h 781050"/>
              <a:gd name="connsiteX125" fmla="*/ 466725 w 787400"/>
              <a:gd name="connsiteY125" fmla="*/ 0 h 781050"/>
              <a:gd name="connsiteX126" fmla="*/ 488950 w 787400"/>
              <a:gd name="connsiteY126" fmla="*/ 6350 h 781050"/>
              <a:gd name="connsiteX127" fmla="*/ 501650 w 787400"/>
              <a:gd name="connsiteY127" fmla="*/ 9525 h 781050"/>
              <a:gd name="connsiteX128" fmla="*/ 508000 w 787400"/>
              <a:gd name="connsiteY128" fmla="*/ 19050 h 781050"/>
              <a:gd name="connsiteX129" fmla="*/ 523875 w 787400"/>
              <a:gd name="connsiteY129" fmla="*/ 34925 h 781050"/>
              <a:gd name="connsiteX130" fmla="*/ 530225 w 787400"/>
              <a:gd name="connsiteY130" fmla="*/ 63500 h 781050"/>
              <a:gd name="connsiteX131" fmla="*/ 533400 w 787400"/>
              <a:gd name="connsiteY131" fmla="*/ 88900 h 781050"/>
              <a:gd name="connsiteX132" fmla="*/ 536575 w 787400"/>
              <a:gd name="connsiteY132" fmla="*/ 117475 h 781050"/>
              <a:gd name="connsiteX133" fmla="*/ 542925 w 787400"/>
              <a:gd name="connsiteY133" fmla="*/ 187325 h 781050"/>
              <a:gd name="connsiteX134" fmla="*/ 615950 w 787400"/>
              <a:gd name="connsiteY134" fmla="*/ 190500 h 781050"/>
              <a:gd name="connsiteX135" fmla="*/ 622300 w 787400"/>
              <a:gd name="connsiteY135" fmla="*/ 200025 h 781050"/>
              <a:gd name="connsiteX136" fmla="*/ 625475 w 787400"/>
              <a:gd name="connsiteY136" fmla="*/ 228600 h 781050"/>
              <a:gd name="connsiteX137" fmla="*/ 619125 w 787400"/>
              <a:gd name="connsiteY137" fmla="*/ 295275 h 781050"/>
              <a:gd name="connsiteX138" fmla="*/ 615950 w 787400"/>
              <a:gd name="connsiteY138" fmla="*/ 377825 h 781050"/>
              <a:gd name="connsiteX139" fmla="*/ 609600 w 787400"/>
              <a:gd name="connsiteY139" fmla="*/ 396875 h 781050"/>
              <a:gd name="connsiteX140" fmla="*/ 606425 w 787400"/>
              <a:gd name="connsiteY140" fmla="*/ 425450 h 781050"/>
              <a:gd name="connsiteX141" fmla="*/ 600075 w 787400"/>
              <a:gd name="connsiteY141" fmla="*/ 444500 h 781050"/>
              <a:gd name="connsiteX142" fmla="*/ 612775 w 787400"/>
              <a:gd name="connsiteY142" fmla="*/ 517525 h 781050"/>
              <a:gd name="connsiteX143" fmla="*/ 622300 w 787400"/>
              <a:gd name="connsiteY143" fmla="*/ 517525 h 781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</a:cxnLst>
            <a:rect l="l" t="t" r="r" b="b"/>
            <a:pathLst>
              <a:path w="787400" h="781050">
                <a:moveTo>
                  <a:pt x="606425" y="431800"/>
                </a:moveTo>
                <a:cubicBezTo>
                  <a:pt x="607483" y="437092"/>
                  <a:pt x="609600" y="442279"/>
                  <a:pt x="609600" y="447675"/>
                </a:cubicBezTo>
                <a:cubicBezTo>
                  <a:pt x="609600" y="454248"/>
                  <a:pt x="603286" y="461909"/>
                  <a:pt x="600075" y="466725"/>
                </a:cubicBezTo>
                <a:cubicBezTo>
                  <a:pt x="599017" y="479425"/>
                  <a:pt x="596900" y="492081"/>
                  <a:pt x="596900" y="504825"/>
                </a:cubicBezTo>
                <a:cubicBezTo>
                  <a:pt x="596900" y="508812"/>
                  <a:pt x="601753" y="522558"/>
                  <a:pt x="603250" y="527050"/>
                </a:cubicBezTo>
                <a:cubicBezTo>
                  <a:pt x="608542" y="525992"/>
                  <a:pt x="614298" y="526288"/>
                  <a:pt x="619125" y="523875"/>
                </a:cubicBezTo>
                <a:cubicBezTo>
                  <a:pt x="623141" y="521867"/>
                  <a:pt x="625106" y="517107"/>
                  <a:pt x="628650" y="514350"/>
                </a:cubicBezTo>
                <a:cubicBezTo>
                  <a:pt x="634674" y="509665"/>
                  <a:pt x="642304" y="507046"/>
                  <a:pt x="647700" y="501650"/>
                </a:cubicBezTo>
                <a:cubicBezTo>
                  <a:pt x="660572" y="488778"/>
                  <a:pt x="653209" y="494133"/>
                  <a:pt x="669925" y="485775"/>
                </a:cubicBezTo>
                <a:cubicBezTo>
                  <a:pt x="676582" y="486607"/>
                  <a:pt x="698301" y="485476"/>
                  <a:pt x="704850" y="495300"/>
                </a:cubicBezTo>
                <a:cubicBezTo>
                  <a:pt x="707271" y="498931"/>
                  <a:pt x="707244" y="503707"/>
                  <a:pt x="708025" y="508000"/>
                </a:cubicBezTo>
                <a:cubicBezTo>
                  <a:pt x="709364" y="515363"/>
                  <a:pt x="709732" y="522887"/>
                  <a:pt x="711200" y="530225"/>
                </a:cubicBezTo>
                <a:cubicBezTo>
                  <a:pt x="711856" y="533507"/>
                  <a:pt x="712008" y="537383"/>
                  <a:pt x="714375" y="539750"/>
                </a:cubicBezTo>
                <a:cubicBezTo>
                  <a:pt x="716742" y="542117"/>
                  <a:pt x="720725" y="541867"/>
                  <a:pt x="723900" y="542925"/>
                </a:cubicBezTo>
                <a:cubicBezTo>
                  <a:pt x="727075" y="541867"/>
                  <a:pt x="730432" y="541247"/>
                  <a:pt x="733425" y="539750"/>
                </a:cubicBezTo>
                <a:cubicBezTo>
                  <a:pt x="736838" y="538043"/>
                  <a:pt x="739172" y="533940"/>
                  <a:pt x="742950" y="533400"/>
                </a:cubicBezTo>
                <a:cubicBezTo>
                  <a:pt x="747270" y="532783"/>
                  <a:pt x="751417" y="535517"/>
                  <a:pt x="755650" y="536575"/>
                </a:cubicBezTo>
                <a:cubicBezTo>
                  <a:pt x="757767" y="539750"/>
                  <a:pt x="760293" y="542687"/>
                  <a:pt x="762000" y="546100"/>
                </a:cubicBezTo>
                <a:cubicBezTo>
                  <a:pt x="763497" y="549093"/>
                  <a:pt x="763319" y="552840"/>
                  <a:pt x="765175" y="555625"/>
                </a:cubicBezTo>
                <a:cubicBezTo>
                  <a:pt x="767666" y="559361"/>
                  <a:pt x="771825" y="561701"/>
                  <a:pt x="774700" y="565150"/>
                </a:cubicBezTo>
                <a:cubicBezTo>
                  <a:pt x="777143" y="568081"/>
                  <a:pt x="779343" y="571262"/>
                  <a:pt x="781050" y="574675"/>
                </a:cubicBezTo>
                <a:cubicBezTo>
                  <a:pt x="783327" y="579230"/>
                  <a:pt x="786383" y="592831"/>
                  <a:pt x="787400" y="596900"/>
                </a:cubicBezTo>
                <a:cubicBezTo>
                  <a:pt x="785696" y="605420"/>
                  <a:pt x="782479" y="624919"/>
                  <a:pt x="777875" y="631825"/>
                </a:cubicBezTo>
                <a:cubicBezTo>
                  <a:pt x="775758" y="635000"/>
                  <a:pt x="774505" y="638966"/>
                  <a:pt x="771525" y="641350"/>
                </a:cubicBezTo>
                <a:cubicBezTo>
                  <a:pt x="768912" y="643441"/>
                  <a:pt x="765218" y="643606"/>
                  <a:pt x="762000" y="644525"/>
                </a:cubicBezTo>
                <a:cubicBezTo>
                  <a:pt x="734093" y="652498"/>
                  <a:pt x="762613" y="643262"/>
                  <a:pt x="739775" y="650875"/>
                </a:cubicBezTo>
                <a:cubicBezTo>
                  <a:pt x="742029" y="698217"/>
                  <a:pt x="746963" y="703057"/>
                  <a:pt x="739775" y="736600"/>
                </a:cubicBezTo>
                <a:cubicBezTo>
                  <a:pt x="737946" y="745134"/>
                  <a:pt x="738266" y="754738"/>
                  <a:pt x="733425" y="762000"/>
                </a:cubicBezTo>
                <a:lnTo>
                  <a:pt x="720725" y="781050"/>
                </a:lnTo>
                <a:lnTo>
                  <a:pt x="666750" y="777875"/>
                </a:lnTo>
                <a:cubicBezTo>
                  <a:pt x="658159" y="775260"/>
                  <a:pt x="655172" y="763806"/>
                  <a:pt x="647700" y="758825"/>
                </a:cubicBezTo>
                <a:lnTo>
                  <a:pt x="638175" y="752475"/>
                </a:lnTo>
                <a:cubicBezTo>
                  <a:pt x="622704" y="729269"/>
                  <a:pt x="643295" y="756741"/>
                  <a:pt x="619125" y="736600"/>
                </a:cubicBezTo>
                <a:cubicBezTo>
                  <a:pt x="616194" y="734157"/>
                  <a:pt x="616422" y="728197"/>
                  <a:pt x="612775" y="727075"/>
                </a:cubicBezTo>
                <a:cubicBezTo>
                  <a:pt x="601602" y="723637"/>
                  <a:pt x="589492" y="724958"/>
                  <a:pt x="577850" y="723900"/>
                </a:cubicBezTo>
                <a:cubicBezTo>
                  <a:pt x="574675" y="720725"/>
                  <a:pt x="571082" y="717919"/>
                  <a:pt x="568325" y="714375"/>
                </a:cubicBezTo>
                <a:cubicBezTo>
                  <a:pt x="563640" y="708351"/>
                  <a:pt x="559858" y="701675"/>
                  <a:pt x="555625" y="695325"/>
                </a:cubicBezTo>
                <a:cubicBezTo>
                  <a:pt x="553508" y="692150"/>
                  <a:pt x="551973" y="688498"/>
                  <a:pt x="549275" y="685800"/>
                </a:cubicBezTo>
                <a:lnTo>
                  <a:pt x="530225" y="666750"/>
                </a:lnTo>
                <a:cubicBezTo>
                  <a:pt x="518333" y="654858"/>
                  <a:pt x="524960" y="658645"/>
                  <a:pt x="511175" y="654050"/>
                </a:cubicBezTo>
                <a:cubicBezTo>
                  <a:pt x="505883" y="655108"/>
                  <a:pt x="500568" y="656054"/>
                  <a:pt x="495300" y="657225"/>
                </a:cubicBezTo>
                <a:cubicBezTo>
                  <a:pt x="491040" y="658172"/>
                  <a:pt x="486796" y="661599"/>
                  <a:pt x="482600" y="660400"/>
                </a:cubicBezTo>
                <a:cubicBezTo>
                  <a:pt x="478283" y="659166"/>
                  <a:pt x="476250" y="654050"/>
                  <a:pt x="473075" y="650875"/>
                </a:cubicBezTo>
                <a:cubicBezTo>
                  <a:pt x="472017" y="647700"/>
                  <a:pt x="472267" y="643717"/>
                  <a:pt x="469900" y="641350"/>
                </a:cubicBezTo>
                <a:cubicBezTo>
                  <a:pt x="462013" y="633463"/>
                  <a:pt x="457165" y="640315"/>
                  <a:pt x="450850" y="644525"/>
                </a:cubicBezTo>
                <a:cubicBezTo>
                  <a:pt x="447675" y="643467"/>
                  <a:pt x="443692" y="643717"/>
                  <a:pt x="441325" y="641350"/>
                </a:cubicBezTo>
                <a:cubicBezTo>
                  <a:pt x="431950" y="631975"/>
                  <a:pt x="438663" y="627156"/>
                  <a:pt x="428625" y="619125"/>
                </a:cubicBezTo>
                <a:cubicBezTo>
                  <a:pt x="426012" y="617034"/>
                  <a:pt x="422275" y="617008"/>
                  <a:pt x="419100" y="615950"/>
                </a:cubicBezTo>
                <a:cubicBezTo>
                  <a:pt x="410633" y="617008"/>
                  <a:pt x="402095" y="617599"/>
                  <a:pt x="393700" y="619125"/>
                </a:cubicBezTo>
                <a:cubicBezTo>
                  <a:pt x="390407" y="619724"/>
                  <a:pt x="387492" y="621858"/>
                  <a:pt x="384175" y="622300"/>
                </a:cubicBezTo>
                <a:cubicBezTo>
                  <a:pt x="371543" y="623984"/>
                  <a:pt x="358775" y="624417"/>
                  <a:pt x="346075" y="625475"/>
                </a:cubicBezTo>
                <a:cubicBezTo>
                  <a:pt x="345017" y="628650"/>
                  <a:pt x="344397" y="632007"/>
                  <a:pt x="342900" y="635000"/>
                </a:cubicBezTo>
                <a:cubicBezTo>
                  <a:pt x="341193" y="638413"/>
                  <a:pt x="337554" y="640844"/>
                  <a:pt x="336550" y="644525"/>
                </a:cubicBezTo>
                <a:cubicBezTo>
                  <a:pt x="334305" y="652757"/>
                  <a:pt x="337674" y="662555"/>
                  <a:pt x="333375" y="669925"/>
                </a:cubicBezTo>
                <a:cubicBezTo>
                  <a:pt x="329530" y="676517"/>
                  <a:pt x="314325" y="682625"/>
                  <a:pt x="314325" y="682625"/>
                </a:cubicBezTo>
                <a:cubicBezTo>
                  <a:pt x="298450" y="681567"/>
                  <a:pt x="282394" y="682066"/>
                  <a:pt x="266700" y="679450"/>
                </a:cubicBezTo>
                <a:cubicBezTo>
                  <a:pt x="262936" y="678823"/>
                  <a:pt x="260718" y="671683"/>
                  <a:pt x="257175" y="673100"/>
                </a:cubicBezTo>
                <a:cubicBezTo>
                  <a:pt x="252781" y="674858"/>
                  <a:pt x="253576" y="681949"/>
                  <a:pt x="250825" y="685800"/>
                </a:cubicBezTo>
                <a:cubicBezTo>
                  <a:pt x="243393" y="696205"/>
                  <a:pt x="242236" y="695013"/>
                  <a:pt x="231775" y="698500"/>
                </a:cubicBezTo>
                <a:cubicBezTo>
                  <a:pt x="227542" y="696383"/>
                  <a:pt x="222738" y="695147"/>
                  <a:pt x="219075" y="692150"/>
                </a:cubicBezTo>
                <a:cubicBezTo>
                  <a:pt x="210966" y="685516"/>
                  <a:pt x="207124" y="671980"/>
                  <a:pt x="196850" y="669925"/>
                </a:cubicBezTo>
                <a:lnTo>
                  <a:pt x="180975" y="666750"/>
                </a:lnTo>
                <a:cubicBezTo>
                  <a:pt x="174625" y="660400"/>
                  <a:pt x="166906" y="655172"/>
                  <a:pt x="161925" y="647700"/>
                </a:cubicBezTo>
                <a:cubicBezTo>
                  <a:pt x="159808" y="644525"/>
                  <a:pt x="158555" y="640559"/>
                  <a:pt x="155575" y="638175"/>
                </a:cubicBezTo>
                <a:cubicBezTo>
                  <a:pt x="152962" y="636084"/>
                  <a:pt x="149043" y="636497"/>
                  <a:pt x="146050" y="635000"/>
                </a:cubicBezTo>
                <a:cubicBezTo>
                  <a:pt x="142637" y="633293"/>
                  <a:pt x="139700" y="630767"/>
                  <a:pt x="136525" y="628650"/>
                </a:cubicBezTo>
                <a:cubicBezTo>
                  <a:pt x="124883" y="629708"/>
                  <a:pt x="113290" y="631825"/>
                  <a:pt x="101600" y="631825"/>
                </a:cubicBezTo>
                <a:cubicBezTo>
                  <a:pt x="97236" y="631825"/>
                  <a:pt x="93179" y="629506"/>
                  <a:pt x="88900" y="628650"/>
                </a:cubicBezTo>
                <a:cubicBezTo>
                  <a:pt x="82587" y="627387"/>
                  <a:pt x="76200" y="626533"/>
                  <a:pt x="69850" y="625475"/>
                </a:cubicBezTo>
                <a:cubicBezTo>
                  <a:pt x="73025" y="623358"/>
                  <a:pt x="75962" y="620832"/>
                  <a:pt x="79375" y="619125"/>
                </a:cubicBezTo>
                <a:cubicBezTo>
                  <a:pt x="82368" y="617628"/>
                  <a:pt x="88244" y="619232"/>
                  <a:pt x="88900" y="615950"/>
                </a:cubicBezTo>
                <a:cubicBezTo>
                  <a:pt x="94189" y="589506"/>
                  <a:pt x="90161" y="590333"/>
                  <a:pt x="76200" y="581025"/>
                </a:cubicBezTo>
                <a:cubicBezTo>
                  <a:pt x="77258" y="576792"/>
                  <a:pt x="77656" y="572336"/>
                  <a:pt x="79375" y="568325"/>
                </a:cubicBezTo>
                <a:cubicBezTo>
                  <a:pt x="80878" y="564818"/>
                  <a:pt x="84018" y="562213"/>
                  <a:pt x="85725" y="558800"/>
                </a:cubicBezTo>
                <a:cubicBezTo>
                  <a:pt x="87222" y="555807"/>
                  <a:pt x="87842" y="552450"/>
                  <a:pt x="88900" y="549275"/>
                </a:cubicBezTo>
                <a:cubicBezTo>
                  <a:pt x="86783" y="546100"/>
                  <a:pt x="85530" y="542134"/>
                  <a:pt x="82550" y="539750"/>
                </a:cubicBezTo>
                <a:cubicBezTo>
                  <a:pt x="79937" y="537659"/>
                  <a:pt x="76018" y="538072"/>
                  <a:pt x="73025" y="536575"/>
                </a:cubicBezTo>
                <a:cubicBezTo>
                  <a:pt x="49012" y="524568"/>
                  <a:pt x="83808" y="532763"/>
                  <a:pt x="38100" y="527050"/>
                </a:cubicBezTo>
                <a:cubicBezTo>
                  <a:pt x="34889" y="522234"/>
                  <a:pt x="28575" y="514573"/>
                  <a:pt x="28575" y="508000"/>
                </a:cubicBezTo>
                <a:cubicBezTo>
                  <a:pt x="28575" y="504653"/>
                  <a:pt x="30253" y="501468"/>
                  <a:pt x="31750" y="498475"/>
                </a:cubicBezTo>
                <a:cubicBezTo>
                  <a:pt x="33457" y="495062"/>
                  <a:pt x="35983" y="492125"/>
                  <a:pt x="38100" y="488950"/>
                </a:cubicBezTo>
                <a:cubicBezTo>
                  <a:pt x="37042" y="485775"/>
                  <a:pt x="37292" y="481792"/>
                  <a:pt x="34925" y="479425"/>
                </a:cubicBezTo>
                <a:cubicBezTo>
                  <a:pt x="32558" y="477058"/>
                  <a:pt x="28393" y="477747"/>
                  <a:pt x="25400" y="476250"/>
                </a:cubicBezTo>
                <a:cubicBezTo>
                  <a:pt x="21987" y="474543"/>
                  <a:pt x="19050" y="472017"/>
                  <a:pt x="15875" y="469900"/>
                </a:cubicBezTo>
                <a:cubicBezTo>
                  <a:pt x="14817" y="466725"/>
                  <a:pt x="14791" y="462988"/>
                  <a:pt x="12700" y="460375"/>
                </a:cubicBezTo>
                <a:cubicBezTo>
                  <a:pt x="10316" y="457395"/>
                  <a:pt x="3175" y="457841"/>
                  <a:pt x="3175" y="454025"/>
                </a:cubicBezTo>
                <a:cubicBezTo>
                  <a:pt x="3175" y="450209"/>
                  <a:pt x="9045" y="448771"/>
                  <a:pt x="12700" y="447675"/>
                </a:cubicBezTo>
                <a:cubicBezTo>
                  <a:pt x="19868" y="445525"/>
                  <a:pt x="27562" y="445839"/>
                  <a:pt x="34925" y="444500"/>
                </a:cubicBezTo>
                <a:cubicBezTo>
                  <a:pt x="39218" y="443719"/>
                  <a:pt x="43346" y="442181"/>
                  <a:pt x="47625" y="441325"/>
                </a:cubicBezTo>
                <a:cubicBezTo>
                  <a:pt x="53938" y="440062"/>
                  <a:pt x="60325" y="439208"/>
                  <a:pt x="66675" y="438150"/>
                </a:cubicBezTo>
                <a:cubicBezTo>
                  <a:pt x="70908" y="436033"/>
                  <a:pt x="76028" y="435147"/>
                  <a:pt x="79375" y="431800"/>
                </a:cubicBezTo>
                <a:cubicBezTo>
                  <a:pt x="81742" y="429433"/>
                  <a:pt x="82550" y="425622"/>
                  <a:pt x="82550" y="422275"/>
                </a:cubicBezTo>
                <a:cubicBezTo>
                  <a:pt x="82550" y="407682"/>
                  <a:pt x="80110" y="402255"/>
                  <a:pt x="76200" y="390525"/>
                </a:cubicBezTo>
                <a:cubicBezTo>
                  <a:pt x="77258" y="382058"/>
                  <a:pt x="79375" y="373658"/>
                  <a:pt x="79375" y="365125"/>
                </a:cubicBezTo>
                <a:cubicBezTo>
                  <a:pt x="79375" y="358687"/>
                  <a:pt x="79942" y="351313"/>
                  <a:pt x="76200" y="346075"/>
                </a:cubicBezTo>
                <a:cubicBezTo>
                  <a:pt x="73664" y="342524"/>
                  <a:pt x="67830" y="343441"/>
                  <a:pt x="63500" y="342900"/>
                </a:cubicBezTo>
                <a:cubicBezTo>
                  <a:pt x="50854" y="341319"/>
                  <a:pt x="38100" y="340783"/>
                  <a:pt x="25400" y="339725"/>
                </a:cubicBezTo>
                <a:cubicBezTo>
                  <a:pt x="24342" y="332317"/>
                  <a:pt x="26243" y="323814"/>
                  <a:pt x="22225" y="317500"/>
                </a:cubicBezTo>
                <a:cubicBezTo>
                  <a:pt x="18128" y="311061"/>
                  <a:pt x="3175" y="304800"/>
                  <a:pt x="3175" y="304800"/>
                </a:cubicBezTo>
                <a:cubicBezTo>
                  <a:pt x="2117" y="301625"/>
                  <a:pt x="0" y="298622"/>
                  <a:pt x="0" y="295275"/>
                </a:cubicBezTo>
                <a:cubicBezTo>
                  <a:pt x="0" y="288010"/>
                  <a:pt x="8833" y="276917"/>
                  <a:pt x="12700" y="273050"/>
                </a:cubicBezTo>
                <a:cubicBezTo>
                  <a:pt x="15398" y="270352"/>
                  <a:pt x="19294" y="269143"/>
                  <a:pt x="22225" y="266700"/>
                </a:cubicBezTo>
                <a:cubicBezTo>
                  <a:pt x="25674" y="263825"/>
                  <a:pt x="28575" y="260350"/>
                  <a:pt x="31750" y="257175"/>
                </a:cubicBezTo>
                <a:cubicBezTo>
                  <a:pt x="32808" y="254000"/>
                  <a:pt x="34113" y="250897"/>
                  <a:pt x="34925" y="247650"/>
                </a:cubicBezTo>
                <a:cubicBezTo>
                  <a:pt x="37144" y="238775"/>
                  <a:pt x="39860" y="221217"/>
                  <a:pt x="41275" y="212725"/>
                </a:cubicBezTo>
                <a:cubicBezTo>
                  <a:pt x="42333" y="194733"/>
                  <a:pt x="43102" y="176722"/>
                  <a:pt x="44450" y="158750"/>
                </a:cubicBezTo>
                <a:cubicBezTo>
                  <a:pt x="46277" y="134385"/>
                  <a:pt x="50800" y="85725"/>
                  <a:pt x="50800" y="85725"/>
                </a:cubicBezTo>
                <a:cubicBezTo>
                  <a:pt x="49742" y="67733"/>
                  <a:pt x="50174" y="49592"/>
                  <a:pt x="47625" y="31750"/>
                </a:cubicBezTo>
                <a:cubicBezTo>
                  <a:pt x="46956" y="27065"/>
                  <a:pt x="40688" y="23746"/>
                  <a:pt x="41275" y="19050"/>
                </a:cubicBezTo>
                <a:cubicBezTo>
                  <a:pt x="43269" y="3099"/>
                  <a:pt x="59441" y="4910"/>
                  <a:pt x="69850" y="3175"/>
                </a:cubicBezTo>
                <a:cubicBezTo>
                  <a:pt x="80433" y="4233"/>
                  <a:pt x="91373" y="3428"/>
                  <a:pt x="101600" y="6350"/>
                </a:cubicBezTo>
                <a:cubicBezTo>
                  <a:pt x="106688" y="7804"/>
                  <a:pt x="109706" y="13250"/>
                  <a:pt x="114300" y="15875"/>
                </a:cubicBezTo>
                <a:cubicBezTo>
                  <a:pt x="118106" y="18050"/>
                  <a:pt x="133432" y="21341"/>
                  <a:pt x="136525" y="22225"/>
                </a:cubicBezTo>
                <a:cubicBezTo>
                  <a:pt x="160841" y="29173"/>
                  <a:pt x="130528" y="20618"/>
                  <a:pt x="155575" y="31750"/>
                </a:cubicBezTo>
                <a:cubicBezTo>
                  <a:pt x="161692" y="34468"/>
                  <a:pt x="174625" y="38100"/>
                  <a:pt x="174625" y="38100"/>
                </a:cubicBezTo>
                <a:cubicBezTo>
                  <a:pt x="180975" y="37042"/>
                  <a:pt x="187568" y="36961"/>
                  <a:pt x="193675" y="34925"/>
                </a:cubicBezTo>
                <a:cubicBezTo>
                  <a:pt x="197295" y="33718"/>
                  <a:pt x="199887" y="30468"/>
                  <a:pt x="203200" y="28575"/>
                </a:cubicBezTo>
                <a:cubicBezTo>
                  <a:pt x="210239" y="24553"/>
                  <a:pt x="227883" y="16196"/>
                  <a:pt x="234950" y="15875"/>
                </a:cubicBezTo>
                <a:lnTo>
                  <a:pt x="304800" y="12700"/>
                </a:lnTo>
                <a:cubicBezTo>
                  <a:pt x="372462" y="17211"/>
                  <a:pt x="331854" y="12423"/>
                  <a:pt x="368300" y="19050"/>
                </a:cubicBezTo>
                <a:cubicBezTo>
                  <a:pt x="374634" y="20202"/>
                  <a:pt x="381105" y="20664"/>
                  <a:pt x="387350" y="22225"/>
                </a:cubicBezTo>
                <a:cubicBezTo>
                  <a:pt x="393844" y="23848"/>
                  <a:pt x="406400" y="28575"/>
                  <a:pt x="406400" y="28575"/>
                </a:cubicBezTo>
                <a:cubicBezTo>
                  <a:pt x="413808" y="27517"/>
                  <a:pt x="421457" y="27550"/>
                  <a:pt x="428625" y="25400"/>
                </a:cubicBezTo>
                <a:cubicBezTo>
                  <a:pt x="438068" y="22567"/>
                  <a:pt x="439944" y="14679"/>
                  <a:pt x="447675" y="9525"/>
                </a:cubicBezTo>
                <a:cubicBezTo>
                  <a:pt x="450460" y="7669"/>
                  <a:pt x="454207" y="7847"/>
                  <a:pt x="457200" y="6350"/>
                </a:cubicBezTo>
                <a:cubicBezTo>
                  <a:pt x="460613" y="4643"/>
                  <a:pt x="463550" y="2117"/>
                  <a:pt x="466725" y="0"/>
                </a:cubicBezTo>
                <a:cubicBezTo>
                  <a:pt x="506427" y="9926"/>
                  <a:pt x="457066" y="-2760"/>
                  <a:pt x="488950" y="6350"/>
                </a:cubicBezTo>
                <a:cubicBezTo>
                  <a:pt x="493146" y="7549"/>
                  <a:pt x="497417" y="8467"/>
                  <a:pt x="501650" y="9525"/>
                </a:cubicBezTo>
                <a:cubicBezTo>
                  <a:pt x="503767" y="12700"/>
                  <a:pt x="505302" y="16352"/>
                  <a:pt x="508000" y="19050"/>
                </a:cubicBezTo>
                <a:cubicBezTo>
                  <a:pt x="520700" y="31750"/>
                  <a:pt x="515408" y="17992"/>
                  <a:pt x="523875" y="34925"/>
                </a:cubicBezTo>
                <a:cubicBezTo>
                  <a:pt x="527656" y="42488"/>
                  <a:pt x="529249" y="56671"/>
                  <a:pt x="530225" y="63500"/>
                </a:cubicBezTo>
                <a:cubicBezTo>
                  <a:pt x="531432" y="71947"/>
                  <a:pt x="532403" y="80426"/>
                  <a:pt x="533400" y="88900"/>
                </a:cubicBezTo>
                <a:cubicBezTo>
                  <a:pt x="534520" y="98418"/>
                  <a:pt x="535867" y="107918"/>
                  <a:pt x="536575" y="117475"/>
                </a:cubicBezTo>
                <a:cubicBezTo>
                  <a:pt x="541611" y="185456"/>
                  <a:pt x="534752" y="154635"/>
                  <a:pt x="542925" y="187325"/>
                </a:cubicBezTo>
                <a:cubicBezTo>
                  <a:pt x="569548" y="185277"/>
                  <a:pt x="590546" y="179915"/>
                  <a:pt x="615950" y="190500"/>
                </a:cubicBezTo>
                <a:cubicBezTo>
                  <a:pt x="619472" y="191968"/>
                  <a:pt x="620183" y="196850"/>
                  <a:pt x="622300" y="200025"/>
                </a:cubicBezTo>
                <a:cubicBezTo>
                  <a:pt x="623358" y="209550"/>
                  <a:pt x="625794" y="219022"/>
                  <a:pt x="625475" y="228600"/>
                </a:cubicBezTo>
                <a:cubicBezTo>
                  <a:pt x="624731" y="250913"/>
                  <a:pt x="619125" y="295275"/>
                  <a:pt x="619125" y="295275"/>
                </a:cubicBezTo>
                <a:cubicBezTo>
                  <a:pt x="618067" y="322792"/>
                  <a:pt x="618520" y="350408"/>
                  <a:pt x="615950" y="377825"/>
                </a:cubicBezTo>
                <a:cubicBezTo>
                  <a:pt x="615325" y="384489"/>
                  <a:pt x="609600" y="396875"/>
                  <a:pt x="609600" y="396875"/>
                </a:cubicBezTo>
                <a:cubicBezTo>
                  <a:pt x="608542" y="406400"/>
                  <a:pt x="608305" y="416052"/>
                  <a:pt x="606425" y="425450"/>
                </a:cubicBezTo>
                <a:cubicBezTo>
                  <a:pt x="605112" y="432014"/>
                  <a:pt x="600075" y="444500"/>
                  <a:pt x="600075" y="444500"/>
                </a:cubicBezTo>
                <a:cubicBezTo>
                  <a:pt x="600795" y="459611"/>
                  <a:pt x="585189" y="508330"/>
                  <a:pt x="612775" y="517525"/>
                </a:cubicBezTo>
                <a:cubicBezTo>
                  <a:pt x="615787" y="518529"/>
                  <a:pt x="619125" y="517525"/>
                  <a:pt x="622300" y="517525"/>
                </a:cubicBezTo>
              </a:path>
            </a:pathLst>
          </a:cu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bn-BD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নওগাঁ</a:t>
            </a:r>
            <a:endParaRPr lang="en-US" sz="2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084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Oval 23"/>
          <p:cNvSpPr/>
          <p:nvPr/>
        </p:nvSpPr>
        <p:spPr>
          <a:xfrm>
            <a:off x="1883326" y="1215951"/>
            <a:ext cx="4939867" cy="4391695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 w="317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Object 1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93547999"/>
              </p:ext>
            </p:extLst>
          </p:nvPr>
        </p:nvGraphicFramePr>
        <p:xfrm>
          <a:off x="3570097" y="2371747"/>
          <a:ext cx="1304544" cy="1019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03" name="Packager Shell Object" showAsIcon="1" r:id="rId3" imgW="914400" imgH="714240" progId="Package">
                  <p:embed/>
                </p:oleObj>
              </mc:Choice>
              <mc:Fallback>
                <p:oleObj name="Packager Shell Object" showAsIcon="1" r:id="rId3" imgW="914400" imgH="71424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570097" y="2371747"/>
                        <a:ext cx="1304544" cy="1019175"/>
                      </a:xfrm>
                      <a:prstGeom prst="rect">
                        <a:avLst/>
                      </a:prstGeom>
                      <a:solidFill>
                        <a:srgbClr val="0070C0"/>
                      </a:solidFill>
                      <a:ln w="38100">
                        <a:solidFill>
                          <a:srgbClr val="FFC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" name="Group 2"/>
          <p:cNvGrpSpPr/>
          <p:nvPr/>
        </p:nvGrpSpPr>
        <p:grpSpPr>
          <a:xfrm>
            <a:off x="268945" y="219640"/>
            <a:ext cx="8619562" cy="654419"/>
            <a:chOff x="255497" y="219640"/>
            <a:chExt cx="9197787" cy="702779"/>
          </a:xfrm>
        </p:grpSpPr>
        <p:grpSp>
          <p:nvGrpSpPr>
            <p:cNvPr id="4" name="Group 3"/>
            <p:cNvGrpSpPr/>
            <p:nvPr/>
          </p:nvGrpSpPr>
          <p:grpSpPr>
            <a:xfrm>
              <a:off x="255497" y="219642"/>
              <a:ext cx="3039034" cy="702777"/>
              <a:chOff x="255497" y="219642"/>
              <a:chExt cx="3039034" cy="702777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16200000">
                <a:off x="401650" y="73489"/>
                <a:ext cx="702776" cy="995081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10" name="Picture 4" descr="http://prothom-aloblog.com/img/uploads/585450e522f8540e2dc1f3b19b220f54.jp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31261" y="299657"/>
                <a:ext cx="887506" cy="5427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16200000">
                <a:off x="2445603" y="73490"/>
                <a:ext cx="702776" cy="995081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p:grpSp>
        <p:grpSp>
          <p:nvGrpSpPr>
            <p:cNvPr id="5" name="Group 4"/>
            <p:cNvGrpSpPr/>
            <p:nvPr/>
          </p:nvGrpSpPr>
          <p:grpSpPr>
            <a:xfrm>
              <a:off x="6414250" y="219640"/>
              <a:ext cx="3039034" cy="702777"/>
              <a:chOff x="255497" y="219642"/>
              <a:chExt cx="3039034" cy="702777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16200000">
                <a:off x="401650" y="73489"/>
                <a:ext cx="702776" cy="995081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7" name="Picture 4" descr="http://prothom-aloblog.com/img/uploads/585450e522f8540e2dc1f3b19b220f54.jp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31261" y="299657"/>
                <a:ext cx="887506" cy="5427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16200000">
                <a:off x="2445603" y="73490"/>
                <a:ext cx="702776" cy="995081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p:grpSp>
      </p:grpSp>
      <p:sp>
        <p:nvSpPr>
          <p:cNvPr id="16" name="Rounded Rectangular Callout 15"/>
          <p:cNvSpPr/>
          <p:nvPr/>
        </p:nvSpPr>
        <p:spPr>
          <a:xfrm>
            <a:off x="3570097" y="4117009"/>
            <a:ext cx="2076880" cy="457200"/>
          </a:xfrm>
          <a:prstGeom prst="wedgeRoundRectCallout">
            <a:avLst>
              <a:gd name="adj1" fmla="val -17498"/>
              <a:gd name="adj2" fmla="val -171457"/>
              <a:gd name="adj3" fmla="val 16667"/>
            </a:avLst>
          </a:prstGeom>
          <a:solidFill>
            <a:srgbClr val="0070C0"/>
          </a:solidFill>
          <a:ln w="539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tx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ভিডিও</a:t>
            </a:r>
            <a:endParaRPr lang="en-US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tx1"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091724" y="237570"/>
            <a:ext cx="30289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40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এসো ভিডিও দেখি </a:t>
            </a:r>
            <a:endParaRPr lang="en-US" sz="4000" dirty="0">
              <a:solidFill>
                <a:srgbClr val="7030A0"/>
              </a:solidFill>
              <a:latin typeface="NikoshBAN" pitchFamily="2" charset="0"/>
              <a:cs typeface="NikoshBAN" pitchFamily="2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180809" y="5631955"/>
            <a:ext cx="8745504" cy="239976"/>
            <a:chOff x="186002" y="5767966"/>
            <a:chExt cx="8745504" cy="239976"/>
          </a:xfrm>
        </p:grpSpPr>
        <p:grpSp>
          <p:nvGrpSpPr>
            <p:cNvPr id="19" name="Group 18"/>
            <p:cNvGrpSpPr/>
            <p:nvPr/>
          </p:nvGrpSpPr>
          <p:grpSpPr>
            <a:xfrm>
              <a:off x="186002" y="5771382"/>
              <a:ext cx="4303600" cy="236560"/>
              <a:chOff x="186002" y="5771382"/>
              <a:chExt cx="4303600" cy="236560"/>
            </a:xfrm>
          </p:grpSpPr>
          <p:sp>
            <p:nvSpPr>
              <p:cNvPr id="22" name="Flowchart: Predefined Process 21"/>
              <p:cNvSpPr/>
              <p:nvPr/>
            </p:nvSpPr>
            <p:spPr>
              <a:xfrm>
                <a:off x="186002" y="5771382"/>
                <a:ext cx="2103120" cy="228600"/>
              </a:xfrm>
              <a:prstGeom prst="flowChartPredefinedProcess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Flowchart: Predefined Process 22"/>
              <p:cNvSpPr/>
              <p:nvPr/>
            </p:nvSpPr>
            <p:spPr>
              <a:xfrm>
                <a:off x="2386482" y="5779342"/>
                <a:ext cx="2103120" cy="228600"/>
              </a:xfrm>
              <a:prstGeom prst="flowChartPredefinedProcess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0" name="Flowchart: Predefined Process 19"/>
            <p:cNvSpPr/>
            <p:nvPr/>
          </p:nvSpPr>
          <p:spPr>
            <a:xfrm>
              <a:off x="4600610" y="5773654"/>
              <a:ext cx="2103120" cy="228600"/>
            </a:xfrm>
            <a:prstGeom prst="flowChartPredefinedProcess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lowchart: Predefined Process 20"/>
            <p:cNvSpPr/>
            <p:nvPr/>
          </p:nvSpPr>
          <p:spPr>
            <a:xfrm>
              <a:off x="6828386" y="5767966"/>
              <a:ext cx="2103120" cy="228600"/>
            </a:xfrm>
            <a:prstGeom prst="flowChartPredefinedProcess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226144" y="5907616"/>
            <a:ext cx="8619562" cy="654419"/>
            <a:chOff x="255497" y="219640"/>
            <a:chExt cx="9197787" cy="702779"/>
          </a:xfrm>
        </p:grpSpPr>
        <p:grpSp>
          <p:nvGrpSpPr>
            <p:cNvPr id="26" name="Group 25"/>
            <p:cNvGrpSpPr/>
            <p:nvPr/>
          </p:nvGrpSpPr>
          <p:grpSpPr>
            <a:xfrm>
              <a:off x="255497" y="219642"/>
              <a:ext cx="3039034" cy="702777"/>
              <a:chOff x="255497" y="219642"/>
              <a:chExt cx="3039034" cy="702777"/>
            </a:xfrm>
          </p:grpSpPr>
          <p:pic>
            <p:nvPicPr>
              <p:cNvPr id="35" name="Picture 34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16200000">
                <a:off x="401650" y="73489"/>
                <a:ext cx="702776" cy="995081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36" name="Picture 4" descr="http://prothom-aloblog.com/img/uploads/585450e522f8540e2dc1f3b19b220f54.jp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31261" y="299657"/>
                <a:ext cx="887506" cy="5427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36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16200000">
                <a:off x="2445603" y="73490"/>
                <a:ext cx="702776" cy="995081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p:grpSp>
        <p:grpSp>
          <p:nvGrpSpPr>
            <p:cNvPr id="27" name="Group 26"/>
            <p:cNvGrpSpPr/>
            <p:nvPr/>
          </p:nvGrpSpPr>
          <p:grpSpPr>
            <a:xfrm>
              <a:off x="3375215" y="219641"/>
              <a:ext cx="3039034" cy="702777"/>
              <a:chOff x="255497" y="219642"/>
              <a:chExt cx="3039034" cy="702777"/>
            </a:xfrm>
          </p:grpSpPr>
          <p:pic>
            <p:nvPicPr>
              <p:cNvPr id="32" name="Picture 31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16200000">
                <a:off x="401650" y="73489"/>
                <a:ext cx="702776" cy="995081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33" name="Picture 4" descr="http://prothom-aloblog.com/img/uploads/585450e522f8540e2dc1f3b19b220f54.jp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31261" y="299657"/>
                <a:ext cx="887506" cy="5427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4" name="Picture 33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16200000">
                <a:off x="2445603" y="73490"/>
                <a:ext cx="702776" cy="995081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p:grpSp>
        <p:grpSp>
          <p:nvGrpSpPr>
            <p:cNvPr id="28" name="Group 27"/>
            <p:cNvGrpSpPr/>
            <p:nvPr/>
          </p:nvGrpSpPr>
          <p:grpSpPr>
            <a:xfrm>
              <a:off x="6414250" y="219640"/>
              <a:ext cx="3039034" cy="702777"/>
              <a:chOff x="255497" y="219642"/>
              <a:chExt cx="3039034" cy="702777"/>
            </a:xfrm>
          </p:grpSpPr>
          <p:pic>
            <p:nvPicPr>
              <p:cNvPr id="29" name="Picture 28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16200000">
                <a:off x="401650" y="73489"/>
                <a:ext cx="702776" cy="995081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30" name="Picture 4" descr="http://prothom-aloblog.com/img/uploads/585450e522f8540e2dc1f3b19b220f54.jp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31261" y="299657"/>
                <a:ext cx="887506" cy="5427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" name="Picture 30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16200000">
                <a:off x="2445603" y="73490"/>
                <a:ext cx="702776" cy="995081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p:grpSp>
      </p:grpSp>
    </p:spTree>
    <p:extLst>
      <p:ext uri="{BB962C8B-B14F-4D97-AF65-F5344CB8AC3E}">
        <p14:creationId xmlns:p14="http://schemas.microsoft.com/office/powerpoint/2010/main" val="1444528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68945" y="219641"/>
            <a:ext cx="8619562" cy="654417"/>
            <a:chOff x="255497" y="219641"/>
            <a:chExt cx="9197787" cy="702777"/>
          </a:xfrm>
        </p:grpSpPr>
        <p:grpSp>
          <p:nvGrpSpPr>
            <p:cNvPr id="5" name="Group 4"/>
            <p:cNvGrpSpPr/>
            <p:nvPr/>
          </p:nvGrpSpPr>
          <p:grpSpPr>
            <a:xfrm>
              <a:off x="255497" y="219642"/>
              <a:ext cx="1963270" cy="702776"/>
              <a:chOff x="255497" y="219642"/>
              <a:chExt cx="1963270" cy="702776"/>
            </a:xfrm>
          </p:grpSpPr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6200000">
                <a:off x="401650" y="73489"/>
                <a:ext cx="702776" cy="995081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11" name="Picture 4" descr="http://prothom-aloblog.com/img/uploads/585450e522f8540e2dc1f3b19b220f54.jp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31261" y="299657"/>
                <a:ext cx="887506" cy="5427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" name="Group 5"/>
            <p:cNvGrpSpPr/>
            <p:nvPr/>
          </p:nvGrpSpPr>
          <p:grpSpPr>
            <a:xfrm>
              <a:off x="7490014" y="219641"/>
              <a:ext cx="1963270" cy="702776"/>
              <a:chOff x="1331261" y="219643"/>
              <a:chExt cx="1963270" cy="702776"/>
            </a:xfrm>
          </p:grpSpPr>
          <p:pic>
            <p:nvPicPr>
              <p:cNvPr id="8" name="Picture 4" descr="http://prothom-aloblog.com/img/uploads/585450e522f8540e2dc1f3b19b220f54.jp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31261" y="299657"/>
                <a:ext cx="887506" cy="5427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6200000">
                <a:off x="2445603" y="73490"/>
                <a:ext cx="702776" cy="995081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p:grpSp>
      </p:grpSp>
      <p:sp>
        <p:nvSpPr>
          <p:cNvPr id="3" name="Rectangle 2"/>
          <p:cNvSpPr/>
          <p:nvPr/>
        </p:nvSpPr>
        <p:spPr>
          <a:xfrm>
            <a:off x="2957763" y="239817"/>
            <a:ext cx="360547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n-BD" sz="4000" b="1" spc="150" dirty="0" smtClean="0">
                <a:ln w="11430"/>
                <a:solidFill>
                  <a:srgbClr val="FF0000"/>
                </a:solidFill>
                <a:effectLst>
                  <a:glow rad="101600">
                    <a:srgbClr val="FFFF00">
                      <a:alpha val="60000"/>
                    </a:srgb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নালন্দা বিশ্ববিদ্যালয় </a:t>
            </a:r>
            <a:endParaRPr lang="en-US" sz="4000" dirty="0">
              <a:solidFill>
                <a:srgbClr val="FF0000"/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86002" y="5413146"/>
            <a:ext cx="8745504" cy="239976"/>
            <a:chOff x="186002" y="5767966"/>
            <a:chExt cx="8745504" cy="239976"/>
          </a:xfrm>
        </p:grpSpPr>
        <p:grpSp>
          <p:nvGrpSpPr>
            <p:cNvPr id="15" name="Group 14"/>
            <p:cNvGrpSpPr/>
            <p:nvPr/>
          </p:nvGrpSpPr>
          <p:grpSpPr>
            <a:xfrm>
              <a:off x="186002" y="5771382"/>
              <a:ext cx="4303600" cy="236560"/>
              <a:chOff x="186002" y="5771382"/>
              <a:chExt cx="4303600" cy="236560"/>
            </a:xfrm>
          </p:grpSpPr>
          <p:sp>
            <p:nvSpPr>
              <p:cNvPr id="18" name="Flowchart: Predefined Process 17"/>
              <p:cNvSpPr/>
              <p:nvPr/>
            </p:nvSpPr>
            <p:spPr>
              <a:xfrm>
                <a:off x="186002" y="5771382"/>
                <a:ext cx="2103120" cy="228600"/>
              </a:xfrm>
              <a:prstGeom prst="flowChartPredefinedProcess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Flowchart: Predefined Process 18"/>
              <p:cNvSpPr/>
              <p:nvPr/>
            </p:nvSpPr>
            <p:spPr>
              <a:xfrm>
                <a:off x="2386482" y="5779342"/>
                <a:ext cx="2103120" cy="228600"/>
              </a:xfrm>
              <a:prstGeom prst="flowChartPredefinedProcess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6" name="Flowchart: Predefined Process 15"/>
            <p:cNvSpPr/>
            <p:nvPr/>
          </p:nvSpPr>
          <p:spPr>
            <a:xfrm>
              <a:off x="4600610" y="5773654"/>
              <a:ext cx="2103120" cy="228600"/>
            </a:xfrm>
            <a:prstGeom prst="flowChartPredefinedProcess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lowchart: Predefined Process 16"/>
            <p:cNvSpPr/>
            <p:nvPr/>
          </p:nvSpPr>
          <p:spPr>
            <a:xfrm>
              <a:off x="6828386" y="5767966"/>
              <a:ext cx="2103120" cy="228600"/>
            </a:xfrm>
            <a:prstGeom prst="flowChartPredefinedProcess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Rectangle 12"/>
          <p:cNvSpPr/>
          <p:nvPr/>
        </p:nvSpPr>
        <p:spPr>
          <a:xfrm>
            <a:off x="-69490" y="5641746"/>
            <a:ext cx="895799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n-BD" sz="3600" dirty="0" smtClean="0">
                <a:latin typeface="NikoshBAN" pitchFamily="2" charset="0"/>
                <a:cs typeface="NikoshBAN" pitchFamily="2" charset="0"/>
              </a:rPr>
              <a:t>◊ </a:t>
            </a:r>
            <a:r>
              <a:rPr lang="bn-BD" sz="3600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পাল শাসনামলের প্রাচীন এশিয়ার শ্রেষ্ঠ বিদ্যাপীঠ </a:t>
            </a:r>
          </a:p>
          <a:p>
            <a:pPr algn="ctr"/>
            <a:r>
              <a:rPr lang="bn-BD" sz="3600" dirty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নালন্দা </a:t>
            </a:r>
            <a:r>
              <a:rPr lang="bn-BD" sz="3600" dirty="0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বিশ্ববিদ্যালয়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।</a:t>
            </a:r>
            <a:endParaRPr lang="bn-BD" sz="36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2" name="Picture 2" descr="http://www.sangbadpratidin.in/image/journal/article?img_id=138058&amp;t=140578072854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1471" y="1391491"/>
            <a:ext cx="6734175" cy="3743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6977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7918" y="218745"/>
            <a:ext cx="878092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n-BD" sz="4000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পাল যুগের </a:t>
            </a:r>
            <a:r>
              <a:rPr lang="bn-BD" sz="4000" b="1" dirty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স্থাপত্য </a:t>
            </a:r>
            <a:r>
              <a:rPr lang="bn-BD" sz="4000" b="1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কলা, শিল্পকর্ম -পোড়ামাটির  ফলক </a:t>
            </a:r>
            <a:endParaRPr lang="en-US" sz="4000" b="1" dirty="0">
              <a:ln w="1905"/>
              <a:solidFill>
                <a:srgbClr val="7030A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7170" name="Picture 2" descr="http://www.exoticindiaart.com/artimages/aradhyarupa_s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4419" y="3768163"/>
            <a:ext cx="2613575" cy="2650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s://encrypted-tbn3.gstatic.com/images?q=tbn:ANd9GcR2kbNSspDKZMjXpDk7f-soCANlHBCPuZG0ZIl7SD4Wed-Q-1hV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5929" y="1166110"/>
            <a:ext cx="2318684" cy="2312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93975" y="1447940"/>
            <a:ext cx="2971802" cy="23202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://persocite.francite.com/fatart/yakshi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740" y="1360996"/>
            <a:ext cx="1840472" cy="5058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http://www.collector-antiquities.com/typo3temp/pics/fa9ddd20f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8692" y="3478170"/>
            <a:ext cx="2243191" cy="29985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8770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142137" y="127899"/>
            <a:ext cx="252665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একক</a:t>
            </a:r>
            <a:r>
              <a:rPr lang="en-US" sz="54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b="1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কাজ</a:t>
            </a:r>
            <a:endParaRPr lang="bn-BD" sz="5400" b="1" dirty="0" smtClean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NikoshBAN" pitchFamily="2" charset="0"/>
              <a:cs typeface="NikoshBAN" pitchFamily="2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3066902" y="1388463"/>
            <a:ext cx="5511197" cy="1227853"/>
            <a:chOff x="2654754" y="1468784"/>
            <a:chExt cx="5511197" cy="1227853"/>
          </a:xfrm>
        </p:grpSpPr>
        <p:sp>
          <p:nvSpPr>
            <p:cNvPr id="12" name="Left Arrow 11"/>
            <p:cNvSpPr/>
            <p:nvPr/>
          </p:nvSpPr>
          <p:spPr>
            <a:xfrm>
              <a:off x="2654754" y="1468784"/>
              <a:ext cx="5511197" cy="1227853"/>
            </a:xfrm>
            <a:prstGeom prst="leftArrow">
              <a:avLst/>
            </a:prstGeom>
            <a:ln w="34925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240023" y="1813997"/>
              <a:ext cx="4857536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 err="1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NikoshBAN" panose="02000000000000000000" pitchFamily="2" charset="0"/>
                  <a:cs typeface="NikoshBAN" panose="02000000000000000000" pitchFamily="2" charset="0"/>
                </a:rPr>
                <a:t>পাল</a:t>
              </a:r>
              <a:r>
                <a:rPr lang="en-US" sz="2800" b="1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NikoshBAN" panose="02000000000000000000" pitchFamily="2" charset="0"/>
                  <a:cs typeface="NikoshBAN" panose="02000000000000000000" pitchFamily="2" charset="0"/>
                </a:rPr>
                <a:t> </a:t>
              </a:r>
              <a:r>
                <a:rPr lang="en-US" sz="2800" b="1" dirty="0" err="1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NikoshBAN" panose="02000000000000000000" pitchFamily="2" charset="0"/>
                  <a:cs typeface="NikoshBAN" panose="02000000000000000000" pitchFamily="2" charset="0"/>
                </a:rPr>
                <a:t>রাজারা</a:t>
              </a:r>
              <a:r>
                <a:rPr lang="en-US" sz="2800" b="1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NikoshBAN" panose="02000000000000000000" pitchFamily="2" charset="0"/>
                  <a:cs typeface="NikoshBAN" panose="02000000000000000000" pitchFamily="2" charset="0"/>
                </a:rPr>
                <a:t> </a:t>
              </a:r>
              <a:r>
                <a:rPr lang="en-US" sz="2800" b="1" dirty="0" err="1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NikoshBAN" panose="02000000000000000000" pitchFamily="2" charset="0"/>
                  <a:cs typeface="NikoshBAN" panose="02000000000000000000" pitchFamily="2" charset="0"/>
                </a:rPr>
                <a:t>কত</a:t>
              </a:r>
              <a:r>
                <a:rPr lang="en-US" sz="2800" b="1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NikoshBAN" panose="02000000000000000000" pitchFamily="2" charset="0"/>
                  <a:cs typeface="NikoshBAN" panose="02000000000000000000" pitchFamily="2" charset="0"/>
                </a:rPr>
                <a:t> </a:t>
              </a:r>
              <a:r>
                <a:rPr lang="en-US" sz="2800" b="1" dirty="0" err="1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NikoshBAN" panose="02000000000000000000" pitchFamily="2" charset="0"/>
                  <a:cs typeface="NikoshBAN" panose="02000000000000000000" pitchFamily="2" charset="0"/>
                </a:rPr>
                <a:t>বছর</a:t>
              </a:r>
              <a:r>
                <a:rPr lang="en-US" sz="2800" b="1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NikoshBAN" panose="02000000000000000000" pitchFamily="2" charset="0"/>
                  <a:cs typeface="NikoshBAN" panose="02000000000000000000" pitchFamily="2" charset="0"/>
                </a:rPr>
                <a:t> </a:t>
              </a:r>
              <a:r>
                <a:rPr lang="en-US" sz="2800" b="1" dirty="0" err="1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NikoshBAN" panose="02000000000000000000" pitchFamily="2" charset="0"/>
                  <a:cs typeface="NikoshBAN" panose="02000000000000000000" pitchFamily="2" charset="0"/>
                </a:rPr>
                <a:t>এদেশ</a:t>
              </a:r>
              <a:r>
                <a:rPr lang="en-US" sz="2800" b="1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NikoshBAN" panose="02000000000000000000" pitchFamily="2" charset="0"/>
                  <a:cs typeface="NikoshBAN" panose="02000000000000000000" pitchFamily="2" charset="0"/>
                </a:rPr>
                <a:t> </a:t>
              </a:r>
              <a:r>
                <a:rPr lang="en-US" sz="2800" b="1" dirty="0" err="1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NikoshBAN" panose="02000000000000000000" pitchFamily="2" charset="0"/>
                  <a:cs typeface="NikoshBAN" panose="02000000000000000000" pitchFamily="2" charset="0"/>
                </a:rPr>
                <a:t>শাসন</a:t>
              </a:r>
              <a:r>
                <a:rPr lang="en-US" sz="2800" b="1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NikoshBAN" panose="02000000000000000000" pitchFamily="2" charset="0"/>
                  <a:cs typeface="NikoshBAN" panose="02000000000000000000" pitchFamily="2" charset="0"/>
                </a:rPr>
                <a:t> </a:t>
              </a:r>
              <a:r>
                <a:rPr lang="en-US" sz="2800" b="1" dirty="0" err="1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NikoshBAN" panose="02000000000000000000" pitchFamily="2" charset="0"/>
                  <a:cs typeface="NikoshBAN" panose="02000000000000000000" pitchFamily="2" charset="0"/>
                </a:rPr>
                <a:t>করে</a:t>
              </a:r>
              <a:r>
                <a:rPr lang="en-US" sz="2800" b="1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NikoshBAN" panose="02000000000000000000" pitchFamily="2" charset="0"/>
                  <a:cs typeface="NikoshBAN" panose="02000000000000000000" pitchFamily="2" charset="0"/>
                </a:rPr>
                <a:t>?</a:t>
              </a:r>
              <a:endParaRPr lang="en-US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136425" y="198611"/>
            <a:ext cx="8752082" cy="743269"/>
            <a:chOff x="114087" y="197056"/>
            <a:chExt cx="9339197" cy="798195"/>
          </a:xfrm>
        </p:grpSpPr>
        <p:grpSp>
          <p:nvGrpSpPr>
            <p:cNvPr id="16" name="Group 15"/>
            <p:cNvGrpSpPr/>
            <p:nvPr/>
          </p:nvGrpSpPr>
          <p:grpSpPr>
            <a:xfrm>
              <a:off x="114087" y="219642"/>
              <a:ext cx="2960754" cy="775609"/>
              <a:chOff x="114087" y="219642"/>
              <a:chExt cx="2960754" cy="775609"/>
            </a:xfrm>
          </p:grpSpPr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6200000">
                <a:off x="260240" y="73489"/>
                <a:ext cx="702776" cy="995082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22" name="Picture 4" descr="http://prothom-aloblog.com/img/uploads/585450e522f8540e2dc1f3b19b220f54.jp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89851" y="299657"/>
                <a:ext cx="887506" cy="5427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" name="Picture 22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5400000">
                <a:off x="2225912" y="146323"/>
                <a:ext cx="702775" cy="995082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p:grpSp>
        <p:grpSp>
          <p:nvGrpSpPr>
            <p:cNvPr id="17" name="Group 16"/>
            <p:cNvGrpSpPr/>
            <p:nvPr/>
          </p:nvGrpSpPr>
          <p:grpSpPr>
            <a:xfrm>
              <a:off x="6491188" y="197056"/>
              <a:ext cx="2962096" cy="725361"/>
              <a:chOff x="332435" y="197058"/>
              <a:chExt cx="2962096" cy="725361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6200000">
                <a:off x="479140" y="50353"/>
                <a:ext cx="705416" cy="998825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19" name="Picture 4" descr="http://prothom-aloblog.com/img/uploads/585450e522f8540e2dc1f3b19b220f54.jp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31261" y="299657"/>
                <a:ext cx="887506" cy="5427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" name="Picture 19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6200000">
                <a:off x="2445603" y="73490"/>
                <a:ext cx="702776" cy="995081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p:grpSp>
      </p:grpSp>
      <p:pic>
        <p:nvPicPr>
          <p:cNvPr id="4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3256" y="1160810"/>
            <a:ext cx="2137283" cy="2354202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5122" name="Picture 2" descr="http://ts3.mm.bing.net/th?id=HN.608039800319509280&amp;pid=1.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7391" y="3086054"/>
            <a:ext cx="2434248" cy="18256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1" name="Group 40"/>
          <p:cNvGrpSpPr/>
          <p:nvPr/>
        </p:nvGrpSpPr>
        <p:grpSpPr>
          <a:xfrm>
            <a:off x="562836" y="3513149"/>
            <a:ext cx="5144916" cy="1227853"/>
            <a:chOff x="1435725" y="3297106"/>
            <a:chExt cx="5144916" cy="1227853"/>
          </a:xfrm>
        </p:grpSpPr>
        <p:sp>
          <p:nvSpPr>
            <p:cNvPr id="43" name="Left Arrow 42"/>
            <p:cNvSpPr/>
            <p:nvPr/>
          </p:nvSpPr>
          <p:spPr>
            <a:xfrm flipH="1">
              <a:off x="1713942" y="3297106"/>
              <a:ext cx="4866699" cy="1227853"/>
            </a:xfrm>
            <a:prstGeom prst="leftArrow">
              <a:avLst/>
            </a:prstGeom>
            <a:ln w="34925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1435725" y="3683720"/>
              <a:ext cx="4857536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 err="1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NikoshBAN" panose="02000000000000000000" pitchFamily="2" charset="0"/>
                  <a:cs typeface="NikoshBAN" panose="02000000000000000000" pitchFamily="2" charset="0"/>
                </a:rPr>
                <a:t>পাহাড়পুর</a:t>
              </a:r>
              <a:r>
                <a:rPr lang="en-US" sz="2800" b="1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NikoshBAN" panose="02000000000000000000" pitchFamily="2" charset="0"/>
                  <a:cs typeface="NikoshBAN" panose="02000000000000000000" pitchFamily="2" charset="0"/>
                </a:rPr>
                <a:t> </a:t>
              </a:r>
              <a:r>
                <a:rPr lang="en-US" sz="2800" b="1" dirty="0" err="1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NikoshBAN" panose="02000000000000000000" pitchFamily="2" charset="0"/>
                  <a:cs typeface="NikoshBAN" panose="02000000000000000000" pitchFamily="2" charset="0"/>
                </a:rPr>
                <a:t>কোন</a:t>
              </a:r>
              <a:r>
                <a:rPr lang="en-US" sz="2800" b="1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NikoshBAN" panose="02000000000000000000" pitchFamily="2" charset="0"/>
                  <a:cs typeface="NikoshBAN" panose="02000000000000000000" pitchFamily="2" charset="0"/>
                </a:rPr>
                <a:t> </a:t>
              </a:r>
              <a:r>
                <a:rPr lang="en-US" sz="2800" b="1" dirty="0" err="1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NikoshBAN" panose="02000000000000000000" pitchFamily="2" charset="0"/>
                  <a:cs typeface="NikoshBAN" panose="02000000000000000000" pitchFamily="2" charset="0"/>
                </a:rPr>
                <a:t>জেলায়</a:t>
              </a:r>
              <a:r>
                <a:rPr lang="en-US" sz="2800" b="1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NikoshBAN" panose="02000000000000000000" pitchFamily="2" charset="0"/>
                  <a:cs typeface="NikoshBAN" panose="02000000000000000000" pitchFamily="2" charset="0"/>
                </a:rPr>
                <a:t> </a:t>
              </a:r>
              <a:r>
                <a:rPr lang="en-US" sz="2800" b="1" dirty="0" err="1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NikoshBAN" panose="02000000000000000000" pitchFamily="2" charset="0"/>
                  <a:cs typeface="NikoshBAN" panose="02000000000000000000" pitchFamily="2" charset="0"/>
                </a:rPr>
                <a:t>অবস্থিত</a:t>
              </a:r>
              <a:r>
                <a:rPr lang="en-US" sz="2800" b="1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NikoshBAN" panose="02000000000000000000" pitchFamily="2" charset="0"/>
                  <a:cs typeface="NikoshBAN" panose="02000000000000000000" pitchFamily="2" charset="0"/>
                </a:rPr>
                <a:t>?</a:t>
              </a:r>
              <a:endParaRPr lang="en-US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</p:grpSp>
      <p:pic>
        <p:nvPicPr>
          <p:cNvPr id="45" name="Picture 2" descr="http://www.sangbadpratidin.in/image/journal/article?img_id=138058&amp;t=140578072854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135" y="4911740"/>
            <a:ext cx="2621524" cy="14572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6" name="Group 45"/>
          <p:cNvGrpSpPr/>
          <p:nvPr/>
        </p:nvGrpSpPr>
        <p:grpSpPr>
          <a:xfrm>
            <a:off x="2846230" y="4829576"/>
            <a:ext cx="6074529" cy="1747197"/>
            <a:chOff x="2365690" y="1246146"/>
            <a:chExt cx="6074529" cy="1747197"/>
          </a:xfrm>
        </p:grpSpPr>
        <p:sp>
          <p:nvSpPr>
            <p:cNvPr id="47" name="Left Arrow 46"/>
            <p:cNvSpPr/>
            <p:nvPr/>
          </p:nvSpPr>
          <p:spPr>
            <a:xfrm>
              <a:off x="2365690" y="1246146"/>
              <a:ext cx="6042277" cy="1747197"/>
            </a:xfrm>
            <a:prstGeom prst="leftArrow">
              <a:avLst/>
            </a:prstGeom>
            <a:ln w="34925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/>
            <p:cNvSpPr/>
            <p:nvPr/>
          </p:nvSpPr>
          <p:spPr>
            <a:xfrm>
              <a:off x="3171631" y="1707895"/>
              <a:ext cx="5268588" cy="8617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500" b="1" dirty="0" err="1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NikoshBAN" panose="02000000000000000000" pitchFamily="2" charset="0"/>
                  <a:cs typeface="NikoshBAN" panose="02000000000000000000" pitchFamily="2" charset="0"/>
                </a:rPr>
                <a:t>নালন্দা</a:t>
              </a:r>
              <a:r>
                <a:rPr lang="en-US" sz="2500" b="1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NikoshBAN" panose="02000000000000000000" pitchFamily="2" charset="0"/>
                  <a:cs typeface="NikoshBAN" panose="02000000000000000000" pitchFamily="2" charset="0"/>
                </a:rPr>
                <a:t> </a:t>
              </a:r>
              <a:r>
                <a:rPr lang="en-US" sz="2500" b="1" dirty="0" err="1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NikoshBAN" panose="02000000000000000000" pitchFamily="2" charset="0"/>
                  <a:cs typeface="NikoshBAN" panose="02000000000000000000" pitchFamily="2" charset="0"/>
                </a:rPr>
                <a:t>বিশ্ববিদ্যালয়</a:t>
              </a:r>
              <a:r>
                <a:rPr lang="en-US" sz="2500" b="1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NikoshBAN" panose="02000000000000000000" pitchFamily="2" charset="0"/>
                  <a:cs typeface="NikoshBAN" panose="02000000000000000000" pitchFamily="2" charset="0"/>
                </a:rPr>
                <a:t> </a:t>
              </a:r>
              <a:r>
                <a:rPr lang="en-US" sz="2500" b="1" dirty="0" err="1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NikoshBAN" panose="02000000000000000000" pitchFamily="2" charset="0"/>
                  <a:cs typeface="NikoshBAN" panose="02000000000000000000" pitchFamily="2" charset="0"/>
                </a:rPr>
                <a:t>প্রাচীন</a:t>
              </a:r>
              <a:r>
                <a:rPr lang="en-US" sz="2500" b="1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NikoshBAN" panose="02000000000000000000" pitchFamily="2" charset="0"/>
                  <a:cs typeface="NikoshBAN" panose="02000000000000000000" pitchFamily="2" charset="0"/>
                </a:rPr>
                <a:t> </a:t>
              </a:r>
              <a:r>
                <a:rPr lang="en-US" sz="2500" b="1" dirty="0" err="1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NikoshBAN" panose="02000000000000000000" pitchFamily="2" charset="0"/>
                  <a:cs typeface="NikoshBAN" panose="02000000000000000000" pitchFamily="2" charset="0"/>
                </a:rPr>
                <a:t>বাংলার</a:t>
              </a:r>
              <a:r>
                <a:rPr lang="en-US" sz="2500" b="1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NikoshBAN" panose="02000000000000000000" pitchFamily="2" charset="0"/>
                  <a:cs typeface="NikoshBAN" panose="02000000000000000000" pitchFamily="2" charset="0"/>
                </a:rPr>
                <a:t> </a:t>
              </a:r>
              <a:r>
                <a:rPr lang="en-US" sz="2500" b="1" dirty="0" err="1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NikoshBAN" panose="02000000000000000000" pitchFamily="2" charset="0"/>
                  <a:cs typeface="NikoshBAN" panose="02000000000000000000" pitchFamily="2" charset="0"/>
                </a:rPr>
                <a:t>কোন</a:t>
              </a:r>
              <a:r>
                <a:rPr lang="en-US" sz="2500" b="1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NikoshBAN" panose="02000000000000000000" pitchFamily="2" charset="0"/>
                  <a:cs typeface="NikoshBAN" panose="02000000000000000000" pitchFamily="2" charset="0"/>
                </a:rPr>
                <a:t> </a:t>
              </a:r>
              <a:r>
                <a:rPr lang="en-US" sz="2500" b="1" dirty="0" err="1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NikoshBAN" panose="02000000000000000000" pitchFamily="2" charset="0"/>
                  <a:cs typeface="NikoshBAN" panose="02000000000000000000" pitchFamily="2" charset="0"/>
                </a:rPr>
                <a:t>বিষয়টি</a:t>
              </a:r>
              <a:r>
                <a:rPr lang="en-US" sz="2500" b="1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NikoshBAN" panose="02000000000000000000" pitchFamily="2" charset="0"/>
                  <a:cs typeface="NikoshBAN" panose="02000000000000000000" pitchFamily="2" charset="0"/>
                </a:rPr>
                <a:t> </a:t>
              </a:r>
              <a:r>
                <a:rPr lang="en-US" sz="2500" b="1" dirty="0" err="1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NikoshBAN" panose="02000000000000000000" pitchFamily="2" charset="0"/>
                  <a:cs typeface="NikoshBAN" panose="02000000000000000000" pitchFamily="2" charset="0"/>
                </a:rPr>
                <a:t>ফুটিয়ে</a:t>
              </a:r>
              <a:r>
                <a:rPr lang="en-US" sz="2500" b="1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NikoshBAN" panose="02000000000000000000" pitchFamily="2" charset="0"/>
                  <a:cs typeface="NikoshBAN" panose="02000000000000000000" pitchFamily="2" charset="0"/>
                </a:rPr>
                <a:t> </a:t>
              </a:r>
              <a:r>
                <a:rPr lang="en-US" sz="2500" b="1" dirty="0" err="1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NikoshBAN" panose="02000000000000000000" pitchFamily="2" charset="0"/>
                  <a:cs typeface="NikoshBAN" panose="02000000000000000000" pitchFamily="2" charset="0"/>
                </a:rPr>
                <a:t>তুলেছে</a:t>
              </a:r>
              <a:r>
                <a:rPr lang="en-US" sz="2500" b="1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NikoshBAN" panose="02000000000000000000" pitchFamily="2" charset="0"/>
                  <a:cs typeface="NikoshBAN" panose="02000000000000000000" pitchFamily="2" charset="0"/>
                </a:rPr>
                <a:t>?</a:t>
              </a:r>
              <a:endParaRPr lang="en-US" sz="25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50554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300671" y="177612"/>
            <a:ext cx="273985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n-BD" sz="4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সুলতানি আমল</a:t>
            </a:r>
            <a:endParaRPr lang="en-US" sz="4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68945" y="219640"/>
            <a:ext cx="8619562" cy="654419"/>
            <a:chOff x="255497" y="219640"/>
            <a:chExt cx="9197787" cy="702779"/>
          </a:xfrm>
        </p:grpSpPr>
        <p:grpSp>
          <p:nvGrpSpPr>
            <p:cNvPr id="5" name="Group 4"/>
            <p:cNvGrpSpPr/>
            <p:nvPr/>
          </p:nvGrpSpPr>
          <p:grpSpPr>
            <a:xfrm>
              <a:off x="255497" y="219642"/>
              <a:ext cx="3039034" cy="702777"/>
              <a:chOff x="255497" y="219642"/>
              <a:chExt cx="3039034" cy="702777"/>
            </a:xfrm>
          </p:grpSpPr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6200000">
                <a:off x="401650" y="73489"/>
                <a:ext cx="702776" cy="995081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11" name="Picture 4" descr="http://prothom-aloblog.com/img/uploads/585450e522f8540e2dc1f3b19b220f54.jp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31261" y="299657"/>
                <a:ext cx="887506" cy="5427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6200000">
                <a:off x="2445603" y="73490"/>
                <a:ext cx="702776" cy="995081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p:grpSp>
        <p:grpSp>
          <p:nvGrpSpPr>
            <p:cNvPr id="6" name="Group 5"/>
            <p:cNvGrpSpPr/>
            <p:nvPr/>
          </p:nvGrpSpPr>
          <p:grpSpPr>
            <a:xfrm>
              <a:off x="6414250" y="219640"/>
              <a:ext cx="3039034" cy="702777"/>
              <a:chOff x="255497" y="219642"/>
              <a:chExt cx="3039034" cy="702777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6200000">
                <a:off x="401650" y="73489"/>
                <a:ext cx="702776" cy="995081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8" name="Picture 4" descr="http://prothom-aloblog.com/img/uploads/585450e522f8540e2dc1f3b19b220f54.jp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31261" y="299657"/>
                <a:ext cx="887506" cy="5427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6200000">
                <a:off x="2445603" y="73490"/>
                <a:ext cx="702776" cy="995081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p:grpSp>
      </p:grpSp>
      <p:pic>
        <p:nvPicPr>
          <p:cNvPr id="4098" name="Picture 2" descr="http://upload.wikimedia.org/wikipedia/commons/thumb/0/03/Portrait_miniature_of_Ahmad_Shah_Durrani.jpg/169px-Portrait_miniature_of_Ahmad_Shah_Durrani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598" y="1540096"/>
            <a:ext cx="2311733" cy="3173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upload.wikimedia.org/wikipedia/commons/7/77/Ghulam_Ali_Khan,_Bahadur_Shah_II_enthroned_with_Mirza_Fakhruddin_1837%E2%80%9338_Arthur_M._Sackler_Gallery,_Smithsonian_Institution,_Washingto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0750" y="1497276"/>
            <a:ext cx="3702804" cy="3184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/>
          <p:cNvGrpSpPr/>
          <p:nvPr/>
        </p:nvGrpSpPr>
        <p:grpSpPr>
          <a:xfrm>
            <a:off x="183345" y="5230235"/>
            <a:ext cx="8745504" cy="239976"/>
            <a:chOff x="186002" y="5767966"/>
            <a:chExt cx="8745504" cy="239976"/>
          </a:xfrm>
        </p:grpSpPr>
        <p:grpSp>
          <p:nvGrpSpPr>
            <p:cNvPr id="19" name="Group 18"/>
            <p:cNvGrpSpPr/>
            <p:nvPr/>
          </p:nvGrpSpPr>
          <p:grpSpPr>
            <a:xfrm>
              <a:off x="186002" y="5771382"/>
              <a:ext cx="4303600" cy="236560"/>
              <a:chOff x="186002" y="5771382"/>
              <a:chExt cx="4303600" cy="236560"/>
            </a:xfrm>
          </p:grpSpPr>
          <p:sp>
            <p:nvSpPr>
              <p:cNvPr id="22" name="Flowchart: Predefined Process 21"/>
              <p:cNvSpPr/>
              <p:nvPr/>
            </p:nvSpPr>
            <p:spPr>
              <a:xfrm>
                <a:off x="186002" y="5771382"/>
                <a:ext cx="2103120" cy="228600"/>
              </a:xfrm>
              <a:prstGeom prst="flowChartPredefinedProcess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Flowchart: Predefined Process 22"/>
              <p:cNvSpPr/>
              <p:nvPr/>
            </p:nvSpPr>
            <p:spPr>
              <a:xfrm>
                <a:off x="2386482" y="5779342"/>
                <a:ext cx="2103120" cy="228600"/>
              </a:xfrm>
              <a:prstGeom prst="flowChartPredefinedProcess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0" name="Flowchart: Predefined Process 19"/>
            <p:cNvSpPr/>
            <p:nvPr/>
          </p:nvSpPr>
          <p:spPr>
            <a:xfrm>
              <a:off x="4600610" y="5773654"/>
              <a:ext cx="2103120" cy="228600"/>
            </a:xfrm>
            <a:prstGeom prst="flowChartPredefinedProcess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lowchart: Predefined Process 20"/>
            <p:cNvSpPr/>
            <p:nvPr/>
          </p:nvSpPr>
          <p:spPr>
            <a:xfrm>
              <a:off x="6828386" y="5767966"/>
              <a:ext cx="2103120" cy="228600"/>
            </a:xfrm>
            <a:prstGeom prst="flowChartPredefinedProcess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Rectangle 23"/>
          <p:cNvSpPr/>
          <p:nvPr/>
        </p:nvSpPr>
        <p:spPr>
          <a:xfrm>
            <a:off x="117626" y="5522591"/>
            <a:ext cx="896065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n-BD" sz="3600" dirty="0" smtClean="0">
                <a:latin typeface="NikoshBAN" pitchFamily="2" charset="0"/>
                <a:cs typeface="NikoshBAN" pitchFamily="2" charset="0"/>
              </a:rPr>
              <a:t>◊ </a:t>
            </a:r>
            <a:r>
              <a:rPr lang="bn-BD" sz="36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BD" sz="3600" dirty="0" smtClean="0">
                <a:latin typeface="NikoshBAN" pitchFamily="2" charset="0"/>
                <a:cs typeface="NikoshBAN" pitchFamily="2" charset="0"/>
              </a:rPr>
              <a:t>১৩৩৮ থেকে ১৫৩৮ খ্রিস্টাব্দ পর্যন্ত চলেছে সুলতানি আমল। ফখরুদ্দিন মুবারক শাহ প্রথম বাংলার স্বাধীন সুলতান৷</a:t>
            </a:r>
            <a:endParaRPr lang="bn-BD" sz="36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5512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http://upload.wikimedia.org/wikipedia/commons/9/90/Bangladesh_Narayanganj_Distric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304" y="1285035"/>
            <a:ext cx="3744371" cy="523678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226058" y="137270"/>
            <a:ext cx="704391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n-BD" sz="4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সুলতানি আমলে প্রাচীন বাংলার রাজধানী</a:t>
            </a:r>
            <a:endParaRPr lang="en-US" sz="4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" name="Freeform 1"/>
          <p:cNvSpPr/>
          <p:nvPr/>
        </p:nvSpPr>
        <p:spPr>
          <a:xfrm>
            <a:off x="1653987" y="2982305"/>
            <a:ext cx="1761607" cy="1492624"/>
          </a:xfrm>
          <a:custGeom>
            <a:avLst/>
            <a:gdLst>
              <a:gd name="connsiteX0" fmla="*/ 1748118 w 1761607"/>
              <a:gd name="connsiteY0" fmla="*/ 712694 h 1492624"/>
              <a:gd name="connsiteX1" fmla="*/ 1680883 w 1761607"/>
              <a:gd name="connsiteY1" fmla="*/ 726142 h 1492624"/>
              <a:gd name="connsiteX2" fmla="*/ 1546412 w 1761607"/>
              <a:gd name="connsiteY2" fmla="*/ 685800 h 1492624"/>
              <a:gd name="connsiteX3" fmla="*/ 1465730 w 1761607"/>
              <a:gd name="connsiteY3" fmla="*/ 658906 h 1492624"/>
              <a:gd name="connsiteX4" fmla="*/ 1425389 w 1761607"/>
              <a:gd name="connsiteY4" fmla="*/ 645459 h 1492624"/>
              <a:gd name="connsiteX5" fmla="*/ 1344706 w 1761607"/>
              <a:gd name="connsiteY5" fmla="*/ 605118 h 1492624"/>
              <a:gd name="connsiteX6" fmla="*/ 1304365 w 1761607"/>
              <a:gd name="connsiteY6" fmla="*/ 578224 h 1492624"/>
              <a:gd name="connsiteX7" fmla="*/ 1223683 w 1761607"/>
              <a:gd name="connsiteY7" fmla="*/ 551330 h 1492624"/>
              <a:gd name="connsiteX8" fmla="*/ 1183342 w 1761607"/>
              <a:gd name="connsiteY8" fmla="*/ 524436 h 1492624"/>
              <a:gd name="connsiteX9" fmla="*/ 1102659 w 1761607"/>
              <a:gd name="connsiteY9" fmla="*/ 497542 h 1492624"/>
              <a:gd name="connsiteX10" fmla="*/ 1075765 w 1761607"/>
              <a:gd name="connsiteY10" fmla="*/ 470647 h 1492624"/>
              <a:gd name="connsiteX11" fmla="*/ 1048871 w 1761607"/>
              <a:gd name="connsiteY11" fmla="*/ 430306 h 1492624"/>
              <a:gd name="connsiteX12" fmla="*/ 1008530 w 1761607"/>
              <a:gd name="connsiteY12" fmla="*/ 416859 h 1492624"/>
              <a:gd name="connsiteX13" fmla="*/ 941295 w 1761607"/>
              <a:gd name="connsiteY13" fmla="*/ 363071 h 1492624"/>
              <a:gd name="connsiteX14" fmla="*/ 874059 w 1761607"/>
              <a:gd name="connsiteY14" fmla="*/ 322730 h 1492624"/>
              <a:gd name="connsiteX15" fmla="*/ 847165 w 1761607"/>
              <a:gd name="connsiteY15" fmla="*/ 282389 h 1492624"/>
              <a:gd name="connsiteX16" fmla="*/ 820271 w 1761607"/>
              <a:gd name="connsiteY16" fmla="*/ 255494 h 1492624"/>
              <a:gd name="connsiteX17" fmla="*/ 793377 w 1761607"/>
              <a:gd name="connsiteY17" fmla="*/ 174812 h 1492624"/>
              <a:gd name="connsiteX18" fmla="*/ 779930 w 1761607"/>
              <a:gd name="connsiteY18" fmla="*/ 80683 h 1492624"/>
              <a:gd name="connsiteX19" fmla="*/ 766483 w 1761607"/>
              <a:gd name="connsiteY19" fmla="*/ 40342 h 1492624"/>
              <a:gd name="connsiteX20" fmla="*/ 726142 w 1761607"/>
              <a:gd name="connsiteY20" fmla="*/ 26894 h 1492624"/>
              <a:gd name="connsiteX21" fmla="*/ 685800 w 1761607"/>
              <a:gd name="connsiteY21" fmla="*/ 0 h 1492624"/>
              <a:gd name="connsiteX22" fmla="*/ 443753 w 1761607"/>
              <a:gd name="connsiteY22" fmla="*/ 13447 h 1492624"/>
              <a:gd name="connsiteX23" fmla="*/ 403412 w 1761607"/>
              <a:gd name="connsiteY23" fmla="*/ 40342 h 1492624"/>
              <a:gd name="connsiteX24" fmla="*/ 309283 w 1761607"/>
              <a:gd name="connsiteY24" fmla="*/ 161365 h 1492624"/>
              <a:gd name="connsiteX25" fmla="*/ 295836 w 1761607"/>
              <a:gd name="connsiteY25" fmla="*/ 201706 h 1492624"/>
              <a:gd name="connsiteX26" fmla="*/ 228600 w 1761607"/>
              <a:gd name="connsiteY26" fmla="*/ 268942 h 1492624"/>
              <a:gd name="connsiteX27" fmla="*/ 174812 w 1761607"/>
              <a:gd name="connsiteY27" fmla="*/ 389965 h 1492624"/>
              <a:gd name="connsiteX28" fmla="*/ 134471 w 1761607"/>
              <a:gd name="connsiteY28" fmla="*/ 416859 h 1492624"/>
              <a:gd name="connsiteX29" fmla="*/ 121024 w 1761607"/>
              <a:gd name="connsiteY29" fmla="*/ 457200 h 1492624"/>
              <a:gd name="connsiteX30" fmla="*/ 40342 w 1761607"/>
              <a:gd name="connsiteY30" fmla="*/ 484094 h 1492624"/>
              <a:gd name="connsiteX31" fmla="*/ 26895 w 1761607"/>
              <a:gd name="connsiteY31" fmla="*/ 524436 h 1492624"/>
              <a:gd name="connsiteX32" fmla="*/ 107577 w 1761607"/>
              <a:gd name="connsiteY32" fmla="*/ 578224 h 1492624"/>
              <a:gd name="connsiteX33" fmla="*/ 121024 w 1761607"/>
              <a:gd name="connsiteY33" fmla="*/ 618565 h 1492624"/>
              <a:gd name="connsiteX34" fmla="*/ 161365 w 1761607"/>
              <a:gd name="connsiteY34" fmla="*/ 699247 h 1492624"/>
              <a:gd name="connsiteX35" fmla="*/ 147918 w 1761607"/>
              <a:gd name="connsiteY35" fmla="*/ 833718 h 1492624"/>
              <a:gd name="connsiteX36" fmla="*/ 121024 w 1761607"/>
              <a:gd name="connsiteY36" fmla="*/ 874059 h 1492624"/>
              <a:gd name="connsiteX37" fmla="*/ 107577 w 1761607"/>
              <a:gd name="connsiteY37" fmla="*/ 914400 h 1492624"/>
              <a:gd name="connsiteX38" fmla="*/ 53789 w 1761607"/>
              <a:gd name="connsiteY38" fmla="*/ 995083 h 1492624"/>
              <a:gd name="connsiteX39" fmla="*/ 13448 w 1761607"/>
              <a:gd name="connsiteY39" fmla="*/ 1116106 h 1492624"/>
              <a:gd name="connsiteX40" fmla="*/ 0 w 1761607"/>
              <a:gd name="connsiteY40" fmla="*/ 1156447 h 1492624"/>
              <a:gd name="connsiteX41" fmla="*/ 228600 w 1761607"/>
              <a:gd name="connsiteY41" fmla="*/ 1169894 h 1492624"/>
              <a:gd name="connsiteX42" fmla="*/ 295836 w 1761607"/>
              <a:gd name="connsiteY42" fmla="*/ 1183342 h 1492624"/>
              <a:gd name="connsiteX43" fmla="*/ 349624 w 1761607"/>
              <a:gd name="connsiteY43" fmla="*/ 1304365 h 1492624"/>
              <a:gd name="connsiteX44" fmla="*/ 389965 w 1761607"/>
              <a:gd name="connsiteY44" fmla="*/ 1331259 h 1492624"/>
              <a:gd name="connsiteX45" fmla="*/ 403412 w 1761607"/>
              <a:gd name="connsiteY45" fmla="*/ 1371600 h 1492624"/>
              <a:gd name="connsiteX46" fmla="*/ 484095 w 1761607"/>
              <a:gd name="connsiteY46" fmla="*/ 1411942 h 1492624"/>
              <a:gd name="connsiteX47" fmla="*/ 524436 w 1761607"/>
              <a:gd name="connsiteY47" fmla="*/ 1438836 h 1492624"/>
              <a:gd name="connsiteX48" fmla="*/ 685800 w 1761607"/>
              <a:gd name="connsiteY48" fmla="*/ 1479177 h 1492624"/>
              <a:gd name="connsiteX49" fmla="*/ 739589 w 1761607"/>
              <a:gd name="connsiteY49" fmla="*/ 1492624 h 1492624"/>
              <a:gd name="connsiteX50" fmla="*/ 860612 w 1761607"/>
              <a:gd name="connsiteY50" fmla="*/ 1465730 h 1492624"/>
              <a:gd name="connsiteX51" fmla="*/ 900953 w 1761607"/>
              <a:gd name="connsiteY51" fmla="*/ 1438836 h 1492624"/>
              <a:gd name="connsiteX52" fmla="*/ 914400 w 1761607"/>
              <a:gd name="connsiteY52" fmla="*/ 1398494 h 1492624"/>
              <a:gd name="connsiteX53" fmla="*/ 927848 w 1761607"/>
              <a:gd name="connsiteY53" fmla="*/ 1344706 h 1492624"/>
              <a:gd name="connsiteX54" fmla="*/ 968189 w 1761607"/>
              <a:gd name="connsiteY54" fmla="*/ 1317812 h 1492624"/>
              <a:gd name="connsiteX55" fmla="*/ 981636 w 1761607"/>
              <a:gd name="connsiteY55" fmla="*/ 1277471 h 1492624"/>
              <a:gd name="connsiteX56" fmla="*/ 1008530 w 1761607"/>
              <a:gd name="connsiteY56" fmla="*/ 1237130 h 1492624"/>
              <a:gd name="connsiteX57" fmla="*/ 995083 w 1761607"/>
              <a:gd name="connsiteY57" fmla="*/ 1169894 h 1492624"/>
              <a:gd name="connsiteX58" fmla="*/ 1008530 w 1761607"/>
              <a:gd name="connsiteY58" fmla="*/ 1048871 h 1492624"/>
              <a:gd name="connsiteX59" fmla="*/ 1089212 w 1761607"/>
              <a:gd name="connsiteY59" fmla="*/ 1021977 h 1492624"/>
              <a:gd name="connsiteX60" fmla="*/ 1129553 w 1761607"/>
              <a:gd name="connsiteY60" fmla="*/ 995083 h 1492624"/>
              <a:gd name="connsiteX61" fmla="*/ 1169895 w 1761607"/>
              <a:gd name="connsiteY61" fmla="*/ 981636 h 1492624"/>
              <a:gd name="connsiteX62" fmla="*/ 1210236 w 1761607"/>
              <a:gd name="connsiteY62" fmla="*/ 954742 h 1492624"/>
              <a:gd name="connsiteX63" fmla="*/ 1290918 w 1761607"/>
              <a:gd name="connsiteY63" fmla="*/ 927847 h 1492624"/>
              <a:gd name="connsiteX64" fmla="*/ 1331259 w 1761607"/>
              <a:gd name="connsiteY64" fmla="*/ 900953 h 1492624"/>
              <a:gd name="connsiteX65" fmla="*/ 1479177 w 1761607"/>
              <a:gd name="connsiteY65" fmla="*/ 874059 h 1492624"/>
              <a:gd name="connsiteX66" fmla="*/ 1627095 w 1761607"/>
              <a:gd name="connsiteY66" fmla="*/ 820271 h 1492624"/>
              <a:gd name="connsiteX67" fmla="*/ 1707777 w 1761607"/>
              <a:gd name="connsiteY67" fmla="*/ 793377 h 1492624"/>
              <a:gd name="connsiteX68" fmla="*/ 1734671 w 1761607"/>
              <a:gd name="connsiteY68" fmla="*/ 753036 h 1492624"/>
              <a:gd name="connsiteX69" fmla="*/ 1748118 w 1761607"/>
              <a:gd name="connsiteY69" fmla="*/ 712694 h 1492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1761607" h="1492624">
                <a:moveTo>
                  <a:pt x="1748118" y="712694"/>
                </a:moveTo>
                <a:cubicBezTo>
                  <a:pt x="1739153" y="708212"/>
                  <a:pt x="1703739" y="726142"/>
                  <a:pt x="1680883" y="726142"/>
                </a:cubicBezTo>
                <a:cubicBezTo>
                  <a:pt x="1660566" y="726142"/>
                  <a:pt x="1551099" y="687362"/>
                  <a:pt x="1546412" y="685800"/>
                </a:cubicBezTo>
                <a:lnTo>
                  <a:pt x="1465730" y="658906"/>
                </a:lnTo>
                <a:cubicBezTo>
                  <a:pt x="1452283" y="654424"/>
                  <a:pt x="1437183" y="653322"/>
                  <a:pt x="1425389" y="645459"/>
                </a:cubicBezTo>
                <a:cubicBezTo>
                  <a:pt x="1373254" y="610702"/>
                  <a:pt x="1400380" y="623676"/>
                  <a:pt x="1344706" y="605118"/>
                </a:cubicBezTo>
                <a:cubicBezTo>
                  <a:pt x="1331259" y="596153"/>
                  <a:pt x="1319133" y="584788"/>
                  <a:pt x="1304365" y="578224"/>
                </a:cubicBezTo>
                <a:cubicBezTo>
                  <a:pt x="1278460" y="566710"/>
                  <a:pt x="1247271" y="567055"/>
                  <a:pt x="1223683" y="551330"/>
                </a:cubicBezTo>
                <a:cubicBezTo>
                  <a:pt x="1210236" y="542365"/>
                  <a:pt x="1198110" y="531000"/>
                  <a:pt x="1183342" y="524436"/>
                </a:cubicBezTo>
                <a:cubicBezTo>
                  <a:pt x="1157436" y="512922"/>
                  <a:pt x="1102659" y="497542"/>
                  <a:pt x="1102659" y="497542"/>
                </a:cubicBezTo>
                <a:cubicBezTo>
                  <a:pt x="1093694" y="488577"/>
                  <a:pt x="1083685" y="480547"/>
                  <a:pt x="1075765" y="470647"/>
                </a:cubicBezTo>
                <a:cubicBezTo>
                  <a:pt x="1065669" y="458027"/>
                  <a:pt x="1061491" y="440402"/>
                  <a:pt x="1048871" y="430306"/>
                </a:cubicBezTo>
                <a:cubicBezTo>
                  <a:pt x="1037803" y="421451"/>
                  <a:pt x="1021977" y="421341"/>
                  <a:pt x="1008530" y="416859"/>
                </a:cubicBezTo>
                <a:cubicBezTo>
                  <a:pt x="954966" y="336513"/>
                  <a:pt x="1013463" y="406371"/>
                  <a:pt x="941295" y="363071"/>
                </a:cubicBezTo>
                <a:cubicBezTo>
                  <a:pt x="849002" y="307696"/>
                  <a:pt x="988337" y="360823"/>
                  <a:pt x="874059" y="322730"/>
                </a:cubicBezTo>
                <a:cubicBezTo>
                  <a:pt x="865094" y="309283"/>
                  <a:pt x="857261" y="295009"/>
                  <a:pt x="847165" y="282389"/>
                </a:cubicBezTo>
                <a:cubicBezTo>
                  <a:pt x="839245" y="272489"/>
                  <a:pt x="825941" y="266834"/>
                  <a:pt x="820271" y="255494"/>
                </a:cubicBezTo>
                <a:cubicBezTo>
                  <a:pt x="807593" y="230138"/>
                  <a:pt x="793377" y="174812"/>
                  <a:pt x="793377" y="174812"/>
                </a:cubicBezTo>
                <a:cubicBezTo>
                  <a:pt x="788895" y="143436"/>
                  <a:pt x="786146" y="111762"/>
                  <a:pt x="779930" y="80683"/>
                </a:cubicBezTo>
                <a:cubicBezTo>
                  <a:pt x="777150" y="66784"/>
                  <a:pt x="776506" y="50365"/>
                  <a:pt x="766483" y="40342"/>
                </a:cubicBezTo>
                <a:cubicBezTo>
                  <a:pt x="756460" y="30319"/>
                  <a:pt x="738820" y="33233"/>
                  <a:pt x="726142" y="26894"/>
                </a:cubicBezTo>
                <a:cubicBezTo>
                  <a:pt x="711687" y="19666"/>
                  <a:pt x="699247" y="8965"/>
                  <a:pt x="685800" y="0"/>
                </a:cubicBezTo>
                <a:cubicBezTo>
                  <a:pt x="605118" y="4482"/>
                  <a:pt x="523748" y="2019"/>
                  <a:pt x="443753" y="13447"/>
                </a:cubicBezTo>
                <a:cubicBezTo>
                  <a:pt x="427754" y="15733"/>
                  <a:pt x="414054" y="28179"/>
                  <a:pt x="403412" y="40342"/>
                </a:cubicBezTo>
                <a:cubicBezTo>
                  <a:pt x="178250" y="297672"/>
                  <a:pt x="467101" y="3547"/>
                  <a:pt x="309283" y="161365"/>
                </a:cubicBezTo>
                <a:cubicBezTo>
                  <a:pt x="304801" y="174812"/>
                  <a:pt x="304341" y="190367"/>
                  <a:pt x="295836" y="201706"/>
                </a:cubicBezTo>
                <a:cubicBezTo>
                  <a:pt x="276819" y="227062"/>
                  <a:pt x="228600" y="268942"/>
                  <a:pt x="228600" y="268942"/>
                </a:cubicBezTo>
                <a:cubicBezTo>
                  <a:pt x="215285" y="308887"/>
                  <a:pt x="206776" y="358001"/>
                  <a:pt x="174812" y="389965"/>
                </a:cubicBezTo>
                <a:cubicBezTo>
                  <a:pt x="163384" y="401393"/>
                  <a:pt x="147918" y="407894"/>
                  <a:pt x="134471" y="416859"/>
                </a:cubicBezTo>
                <a:cubicBezTo>
                  <a:pt x="129989" y="430306"/>
                  <a:pt x="132558" y="448961"/>
                  <a:pt x="121024" y="457200"/>
                </a:cubicBezTo>
                <a:cubicBezTo>
                  <a:pt x="97956" y="473677"/>
                  <a:pt x="40342" y="484094"/>
                  <a:pt x="40342" y="484094"/>
                </a:cubicBezTo>
                <a:cubicBezTo>
                  <a:pt x="35860" y="497541"/>
                  <a:pt x="18656" y="512902"/>
                  <a:pt x="26895" y="524436"/>
                </a:cubicBezTo>
                <a:cubicBezTo>
                  <a:pt x="45682" y="550738"/>
                  <a:pt x="107577" y="578224"/>
                  <a:pt x="107577" y="578224"/>
                </a:cubicBezTo>
                <a:cubicBezTo>
                  <a:pt x="112059" y="591671"/>
                  <a:pt x="114685" y="605887"/>
                  <a:pt x="121024" y="618565"/>
                </a:cubicBezTo>
                <a:cubicBezTo>
                  <a:pt x="173159" y="722835"/>
                  <a:pt x="127566" y="597849"/>
                  <a:pt x="161365" y="699247"/>
                </a:cubicBezTo>
                <a:cubicBezTo>
                  <a:pt x="156883" y="744071"/>
                  <a:pt x="158047" y="789824"/>
                  <a:pt x="147918" y="833718"/>
                </a:cubicBezTo>
                <a:cubicBezTo>
                  <a:pt x="144284" y="849465"/>
                  <a:pt x="128252" y="859604"/>
                  <a:pt x="121024" y="874059"/>
                </a:cubicBezTo>
                <a:cubicBezTo>
                  <a:pt x="114685" y="886737"/>
                  <a:pt x="114461" y="902009"/>
                  <a:pt x="107577" y="914400"/>
                </a:cubicBezTo>
                <a:cubicBezTo>
                  <a:pt x="91880" y="942655"/>
                  <a:pt x="64010" y="964419"/>
                  <a:pt x="53789" y="995083"/>
                </a:cubicBezTo>
                <a:lnTo>
                  <a:pt x="13448" y="1116106"/>
                </a:lnTo>
                <a:lnTo>
                  <a:pt x="0" y="1156447"/>
                </a:lnTo>
                <a:cubicBezTo>
                  <a:pt x="77232" y="1233679"/>
                  <a:pt x="-47" y="1169894"/>
                  <a:pt x="228600" y="1169894"/>
                </a:cubicBezTo>
                <a:cubicBezTo>
                  <a:pt x="251456" y="1169894"/>
                  <a:pt x="273424" y="1178859"/>
                  <a:pt x="295836" y="1183342"/>
                </a:cubicBezTo>
                <a:cubicBezTo>
                  <a:pt x="309151" y="1223287"/>
                  <a:pt x="317660" y="1272401"/>
                  <a:pt x="349624" y="1304365"/>
                </a:cubicBezTo>
                <a:cubicBezTo>
                  <a:pt x="361052" y="1315793"/>
                  <a:pt x="376518" y="1322294"/>
                  <a:pt x="389965" y="1331259"/>
                </a:cubicBezTo>
                <a:cubicBezTo>
                  <a:pt x="394447" y="1344706"/>
                  <a:pt x="394557" y="1360532"/>
                  <a:pt x="403412" y="1371600"/>
                </a:cubicBezTo>
                <a:cubicBezTo>
                  <a:pt x="429102" y="1403713"/>
                  <a:pt x="451616" y="1395702"/>
                  <a:pt x="484095" y="1411942"/>
                </a:cubicBezTo>
                <a:cubicBezTo>
                  <a:pt x="498550" y="1419170"/>
                  <a:pt x="509668" y="1432272"/>
                  <a:pt x="524436" y="1438836"/>
                </a:cubicBezTo>
                <a:cubicBezTo>
                  <a:pt x="597957" y="1471512"/>
                  <a:pt x="608919" y="1463801"/>
                  <a:pt x="685800" y="1479177"/>
                </a:cubicBezTo>
                <a:cubicBezTo>
                  <a:pt x="703923" y="1482801"/>
                  <a:pt x="721659" y="1488142"/>
                  <a:pt x="739589" y="1492624"/>
                </a:cubicBezTo>
                <a:cubicBezTo>
                  <a:pt x="770577" y="1487459"/>
                  <a:pt x="827509" y="1482282"/>
                  <a:pt x="860612" y="1465730"/>
                </a:cubicBezTo>
                <a:cubicBezTo>
                  <a:pt x="875067" y="1458502"/>
                  <a:pt x="887506" y="1447801"/>
                  <a:pt x="900953" y="1438836"/>
                </a:cubicBezTo>
                <a:cubicBezTo>
                  <a:pt x="905435" y="1425389"/>
                  <a:pt x="910506" y="1412123"/>
                  <a:pt x="914400" y="1398494"/>
                </a:cubicBezTo>
                <a:cubicBezTo>
                  <a:pt x="919477" y="1380724"/>
                  <a:pt x="917596" y="1360083"/>
                  <a:pt x="927848" y="1344706"/>
                </a:cubicBezTo>
                <a:cubicBezTo>
                  <a:pt x="936813" y="1331259"/>
                  <a:pt x="954742" y="1326777"/>
                  <a:pt x="968189" y="1317812"/>
                </a:cubicBezTo>
                <a:cubicBezTo>
                  <a:pt x="972671" y="1304365"/>
                  <a:pt x="975297" y="1290149"/>
                  <a:pt x="981636" y="1277471"/>
                </a:cubicBezTo>
                <a:cubicBezTo>
                  <a:pt x="988864" y="1263016"/>
                  <a:pt x="1006525" y="1253166"/>
                  <a:pt x="1008530" y="1237130"/>
                </a:cubicBezTo>
                <a:cubicBezTo>
                  <a:pt x="1011365" y="1214451"/>
                  <a:pt x="999565" y="1192306"/>
                  <a:pt x="995083" y="1169894"/>
                </a:cubicBezTo>
                <a:cubicBezTo>
                  <a:pt x="999565" y="1129553"/>
                  <a:pt x="986739" y="1083115"/>
                  <a:pt x="1008530" y="1048871"/>
                </a:cubicBezTo>
                <a:cubicBezTo>
                  <a:pt x="1023750" y="1024954"/>
                  <a:pt x="1065624" y="1037702"/>
                  <a:pt x="1089212" y="1021977"/>
                </a:cubicBezTo>
                <a:cubicBezTo>
                  <a:pt x="1102659" y="1013012"/>
                  <a:pt x="1115098" y="1002310"/>
                  <a:pt x="1129553" y="995083"/>
                </a:cubicBezTo>
                <a:cubicBezTo>
                  <a:pt x="1142231" y="988744"/>
                  <a:pt x="1156448" y="986118"/>
                  <a:pt x="1169895" y="981636"/>
                </a:cubicBezTo>
                <a:cubicBezTo>
                  <a:pt x="1183342" y="972671"/>
                  <a:pt x="1195468" y="961306"/>
                  <a:pt x="1210236" y="954742"/>
                </a:cubicBezTo>
                <a:cubicBezTo>
                  <a:pt x="1236141" y="943228"/>
                  <a:pt x="1267330" y="943572"/>
                  <a:pt x="1290918" y="927847"/>
                </a:cubicBezTo>
                <a:cubicBezTo>
                  <a:pt x="1304365" y="918882"/>
                  <a:pt x="1316404" y="907319"/>
                  <a:pt x="1331259" y="900953"/>
                </a:cubicBezTo>
                <a:cubicBezTo>
                  <a:pt x="1362960" y="887367"/>
                  <a:pt x="1457365" y="877175"/>
                  <a:pt x="1479177" y="874059"/>
                </a:cubicBezTo>
                <a:cubicBezTo>
                  <a:pt x="1563746" y="817680"/>
                  <a:pt x="1473024" y="871628"/>
                  <a:pt x="1627095" y="820271"/>
                </a:cubicBezTo>
                <a:lnTo>
                  <a:pt x="1707777" y="793377"/>
                </a:lnTo>
                <a:cubicBezTo>
                  <a:pt x="1716742" y="779930"/>
                  <a:pt x="1722051" y="763132"/>
                  <a:pt x="1734671" y="753036"/>
                </a:cubicBezTo>
                <a:cubicBezTo>
                  <a:pt x="1779264" y="717361"/>
                  <a:pt x="1757083" y="717176"/>
                  <a:pt x="1748118" y="712694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2400" b="1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সোনারগাঁও</a:t>
            </a:r>
            <a:endParaRPr lang="en-US" sz="2400" b="1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6" name="Picture 8" descr="http://www.priyo.com/files/story/201304/mstargetbd001011%20%281%29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1277" y="1285035"/>
            <a:ext cx="4040723" cy="25246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2.bp.blogspot.com/-fQfmKU39Oj4/Ux62dnL7sPI/AAAAAAAAARc/ew42icQHtrg/s1600/s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1277" y="3903429"/>
            <a:ext cx="4035612" cy="25214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7771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s.wsj.net/public/resources/images/OB-QE783_iaucti_E_2011102008533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9403" y="1781336"/>
            <a:ext cx="4382842" cy="2917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www.allthetests.com/quiz25/picture/pic_1207058652_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024" y="1812406"/>
            <a:ext cx="2840361" cy="2917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300671" y="177612"/>
            <a:ext cx="273985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n-BD" sz="4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সুলতানি আমল</a:t>
            </a:r>
            <a:endParaRPr lang="en-US" sz="4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68945" y="219640"/>
            <a:ext cx="8619562" cy="654419"/>
            <a:chOff x="255497" y="219640"/>
            <a:chExt cx="9197787" cy="702779"/>
          </a:xfrm>
        </p:grpSpPr>
        <p:grpSp>
          <p:nvGrpSpPr>
            <p:cNvPr id="6" name="Group 5"/>
            <p:cNvGrpSpPr/>
            <p:nvPr/>
          </p:nvGrpSpPr>
          <p:grpSpPr>
            <a:xfrm>
              <a:off x="255497" y="219642"/>
              <a:ext cx="3039034" cy="702777"/>
              <a:chOff x="255497" y="219642"/>
              <a:chExt cx="3039034" cy="702777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6200000">
                <a:off x="401650" y="73489"/>
                <a:ext cx="702776" cy="995081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12" name="Picture 4" descr="http://prothom-aloblog.com/img/uploads/585450e522f8540e2dc1f3b19b220f54.jp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31261" y="299657"/>
                <a:ext cx="887506" cy="5427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6200000">
                <a:off x="2445603" y="73490"/>
                <a:ext cx="702776" cy="995081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p:grpSp>
        <p:grpSp>
          <p:nvGrpSpPr>
            <p:cNvPr id="7" name="Group 6"/>
            <p:cNvGrpSpPr/>
            <p:nvPr/>
          </p:nvGrpSpPr>
          <p:grpSpPr>
            <a:xfrm>
              <a:off x="6414250" y="219640"/>
              <a:ext cx="3039034" cy="702777"/>
              <a:chOff x="255497" y="219642"/>
              <a:chExt cx="3039034" cy="702777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6200000">
                <a:off x="401650" y="73489"/>
                <a:ext cx="702776" cy="995081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9" name="Picture 4" descr="http://prothom-aloblog.com/img/uploads/585450e522f8540e2dc1f3b19b220f54.jp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31261" y="299657"/>
                <a:ext cx="887506" cy="5427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6200000">
                <a:off x="2445603" y="73490"/>
                <a:ext cx="702776" cy="995081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p:grpSp>
      </p:grpSp>
      <p:grpSp>
        <p:nvGrpSpPr>
          <p:cNvPr id="14" name="Group 13"/>
          <p:cNvGrpSpPr/>
          <p:nvPr/>
        </p:nvGrpSpPr>
        <p:grpSpPr>
          <a:xfrm>
            <a:off x="183345" y="5230235"/>
            <a:ext cx="8745504" cy="239976"/>
            <a:chOff x="186002" y="5767966"/>
            <a:chExt cx="8745504" cy="239976"/>
          </a:xfrm>
        </p:grpSpPr>
        <p:grpSp>
          <p:nvGrpSpPr>
            <p:cNvPr id="15" name="Group 14"/>
            <p:cNvGrpSpPr/>
            <p:nvPr/>
          </p:nvGrpSpPr>
          <p:grpSpPr>
            <a:xfrm>
              <a:off x="186002" y="5771382"/>
              <a:ext cx="4303600" cy="236560"/>
              <a:chOff x="186002" y="5771382"/>
              <a:chExt cx="4303600" cy="236560"/>
            </a:xfrm>
          </p:grpSpPr>
          <p:sp>
            <p:nvSpPr>
              <p:cNvPr id="18" name="Flowchart: Predefined Process 17"/>
              <p:cNvSpPr/>
              <p:nvPr/>
            </p:nvSpPr>
            <p:spPr>
              <a:xfrm>
                <a:off x="186002" y="5771382"/>
                <a:ext cx="2103120" cy="228600"/>
              </a:xfrm>
              <a:prstGeom prst="flowChartPredefinedProcess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Flowchart: Predefined Process 18"/>
              <p:cNvSpPr/>
              <p:nvPr/>
            </p:nvSpPr>
            <p:spPr>
              <a:xfrm>
                <a:off x="2386482" y="5779342"/>
                <a:ext cx="2103120" cy="228600"/>
              </a:xfrm>
              <a:prstGeom prst="flowChartPredefinedProcess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6" name="Flowchart: Predefined Process 15"/>
            <p:cNvSpPr/>
            <p:nvPr/>
          </p:nvSpPr>
          <p:spPr>
            <a:xfrm>
              <a:off x="4600610" y="5773654"/>
              <a:ext cx="2103120" cy="228600"/>
            </a:xfrm>
            <a:prstGeom prst="flowChartPredefinedProcess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lowchart: Predefined Process 16"/>
            <p:cNvSpPr/>
            <p:nvPr/>
          </p:nvSpPr>
          <p:spPr>
            <a:xfrm>
              <a:off x="6828386" y="5767966"/>
              <a:ext cx="2103120" cy="228600"/>
            </a:xfrm>
            <a:prstGeom prst="flowChartPredefinedProcess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Rectangle 19"/>
          <p:cNvSpPr/>
          <p:nvPr/>
        </p:nvSpPr>
        <p:spPr>
          <a:xfrm>
            <a:off x="0" y="5522591"/>
            <a:ext cx="90782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n-BD" sz="3600" dirty="0" smtClean="0">
                <a:latin typeface="NikoshBAN" pitchFamily="2" charset="0"/>
                <a:cs typeface="NikoshBAN" pitchFamily="2" charset="0"/>
              </a:rPr>
              <a:t>◊ </a:t>
            </a:r>
            <a:r>
              <a:rPr lang="bn-BD" sz="3600" dirty="0">
                <a:latin typeface="NikoshBAN" pitchFamily="2" charset="0"/>
                <a:cs typeface="NikoshBAN" pitchFamily="2" charset="0"/>
              </a:rPr>
              <a:t>ফখরুদ্দিন মুবারক </a:t>
            </a:r>
            <a:r>
              <a:rPr lang="bn-BD" sz="3600" dirty="0" smtClean="0">
                <a:latin typeface="NikoshBAN" pitchFamily="2" charset="0"/>
                <a:cs typeface="NikoshBAN" pitchFamily="2" charset="0"/>
              </a:rPr>
              <a:t>শাহ মৃত্যুর পরে পুত্র গাজী শাহ বাংলার স্বাধীন সুলতান হিসাবে রাজধানী সোনারগাঁওয়ে সিংহাসনে বসেন৷</a:t>
            </a:r>
            <a:endParaRPr lang="bn-BD" sz="36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0001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248509" y="85183"/>
            <a:ext cx="252665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একক</a:t>
            </a:r>
            <a:r>
              <a:rPr lang="en-US" sz="54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b="1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কাজ</a:t>
            </a:r>
            <a:endParaRPr lang="bn-BD" sz="5400" b="1" dirty="0" smtClean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NikoshBAN" pitchFamily="2" charset="0"/>
              <a:cs typeface="NikoshBAN" pitchFamily="2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136425" y="198611"/>
            <a:ext cx="8752082" cy="743269"/>
            <a:chOff x="114087" y="197056"/>
            <a:chExt cx="9339197" cy="798195"/>
          </a:xfrm>
        </p:grpSpPr>
        <p:grpSp>
          <p:nvGrpSpPr>
            <p:cNvPr id="16" name="Group 15"/>
            <p:cNvGrpSpPr/>
            <p:nvPr/>
          </p:nvGrpSpPr>
          <p:grpSpPr>
            <a:xfrm>
              <a:off x="114087" y="219642"/>
              <a:ext cx="2960754" cy="775609"/>
              <a:chOff x="114087" y="219642"/>
              <a:chExt cx="2960754" cy="775609"/>
            </a:xfrm>
          </p:grpSpPr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6200000">
                <a:off x="260240" y="73489"/>
                <a:ext cx="702776" cy="995082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22" name="Picture 4" descr="http://prothom-aloblog.com/img/uploads/585450e522f8540e2dc1f3b19b220f54.jp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89851" y="299657"/>
                <a:ext cx="887506" cy="5427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" name="Picture 22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5400000">
                <a:off x="2225912" y="146323"/>
                <a:ext cx="702775" cy="995082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p:grpSp>
        <p:grpSp>
          <p:nvGrpSpPr>
            <p:cNvPr id="17" name="Group 16"/>
            <p:cNvGrpSpPr/>
            <p:nvPr/>
          </p:nvGrpSpPr>
          <p:grpSpPr>
            <a:xfrm>
              <a:off x="6491188" y="197056"/>
              <a:ext cx="2962096" cy="725361"/>
              <a:chOff x="332435" y="197058"/>
              <a:chExt cx="2962096" cy="725361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6200000">
                <a:off x="479140" y="50353"/>
                <a:ext cx="705416" cy="998825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19" name="Picture 4" descr="http://prothom-aloblog.com/img/uploads/585450e522f8540e2dc1f3b19b220f54.jp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31261" y="299657"/>
                <a:ext cx="887506" cy="5427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" name="Picture 19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6200000">
                <a:off x="2445603" y="73490"/>
                <a:ext cx="702776" cy="995081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p:grpSp>
      </p:grpSp>
      <p:sp>
        <p:nvSpPr>
          <p:cNvPr id="2" name="Rectangle 1"/>
          <p:cNvSpPr/>
          <p:nvPr/>
        </p:nvSpPr>
        <p:spPr>
          <a:xfrm>
            <a:off x="1020335" y="5904603"/>
            <a:ext cx="6983002" cy="584775"/>
          </a:xfrm>
          <a:prstGeom prst="rect">
            <a:avLst/>
          </a:prstGeom>
          <a:ln w="44450">
            <a:solidFill>
              <a:srgbClr val="C0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bn-BD" sz="32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□</a:t>
            </a:r>
            <a:r>
              <a:rPr lang="en-US" sz="32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32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সুলতানি </a:t>
            </a:r>
            <a:r>
              <a:rPr lang="bn-BD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আমলে প্রাচীন বাংলার রাজধানী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র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নাম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কী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?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144560" y="5159652"/>
            <a:ext cx="6571030" cy="584775"/>
          </a:xfrm>
          <a:prstGeom prst="rect">
            <a:avLst/>
          </a:prstGeom>
          <a:ln w="44450">
            <a:solidFill>
              <a:srgbClr val="C0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bn-BD" sz="32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□ প্রাচীন বাংলার </a:t>
            </a:r>
            <a:r>
              <a:rPr lang="en-US" sz="32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প্রথম</a:t>
            </a:r>
            <a:r>
              <a:rPr lang="en-US" sz="32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স্বাধীন</a:t>
            </a:r>
            <a:r>
              <a:rPr lang="en-US" sz="32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সুলতানের</a:t>
            </a:r>
            <a:r>
              <a:rPr lang="en-US" sz="32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নাম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কী</a:t>
            </a:r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?</a:t>
            </a:r>
          </a:p>
        </p:txBody>
      </p:sp>
      <p:pic>
        <p:nvPicPr>
          <p:cNvPr id="5124" name="Picture 4" descr="http://d30fl32nd2baj9.cloudfront.net/media/2013/10/14/lifestyle-puja.jpg/ALTERNATES/w620/LifeStyle-Puj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37" y="1599081"/>
            <a:ext cx="4338199" cy="26938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://www.jugantor.com/assets/images/news_images/2014/01/14/thumbnails/5_5908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836" y="1626841"/>
            <a:ext cx="4464816" cy="26938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Group 23"/>
          <p:cNvGrpSpPr/>
          <p:nvPr/>
        </p:nvGrpSpPr>
        <p:grpSpPr>
          <a:xfrm>
            <a:off x="173637" y="4710189"/>
            <a:ext cx="8745504" cy="239976"/>
            <a:chOff x="186002" y="5767966"/>
            <a:chExt cx="8745504" cy="239976"/>
          </a:xfrm>
        </p:grpSpPr>
        <p:grpSp>
          <p:nvGrpSpPr>
            <p:cNvPr id="25" name="Group 24"/>
            <p:cNvGrpSpPr/>
            <p:nvPr/>
          </p:nvGrpSpPr>
          <p:grpSpPr>
            <a:xfrm>
              <a:off x="186002" y="5771382"/>
              <a:ext cx="4303600" cy="236560"/>
              <a:chOff x="186002" y="5771382"/>
              <a:chExt cx="4303600" cy="236560"/>
            </a:xfrm>
          </p:grpSpPr>
          <p:sp>
            <p:nvSpPr>
              <p:cNvPr id="29" name="Flowchart: Predefined Process 28"/>
              <p:cNvSpPr/>
              <p:nvPr/>
            </p:nvSpPr>
            <p:spPr>
              <a:xfrm>
                <a:off x="186002" y="5771382"/>
                <a:ext cx="2103120" cy="228600"/>
              </a:xfrm>
              <a:prstGeom prst="flowChartPredefinedProcess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Flowchart: Predefined Process 29"/>
              <p:cNvSpPr/>
              <p:nvPr/>
            </p:nvSpPr>
            <p:spPr>
              <a:xfrm>
                <a:off x="2386482" y="5779342"/>
                <a:ext cx="2103120" cy="228600"/>
              </a:xfrm>
              <a:prstGeom prst="flowChartPredefinedProcess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7" name="Flowchart: Predefined Process 26"/>
            <p:cNvSpPr/>
            <p:nvPr/>
          </p:nvSpPr>
          <p:spPr>
            <a:xfrm>
              <a:off x="4600610" y="5773654"/>
              <a:ext cx="2103120" cy="228600"/>
            </a:xfrm>
            <a:prstGeom prst="flowChartPredefinedProcess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lowchart: Predefined Process 27"/>
            <p:cNvSpPr/>
            <p:nvPr/>
          </p:nvSpPr>
          <p:spPr>
            <a:xfrm>
              <a:off x="6828386" y="5767966"/>
              <a:ext cx="2103120" cy="228600"/>
            </a:xfrm>
            <a:prstGeom prst="flowChartPredefinedProcess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14629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8945" y="5502828"/>
            <a:ext cx="844392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 ◊</a:t>
            </a:r>
            <a:r>
              <a:rPr lang="bn-BD" sz="36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মানচিত্র দেখে বাংলাদেশের কোন কোন অঞ্চল পুন্ড্র ভূমির অন্ত</a:t>
            </a:r>
            <a:r>
              <a:rPr lang="en-US" sz="36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র্ভূ</a:t>
            </a:r>
            <a:r>
              <a:rPr lang="bn-BD" sz="36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ক্ত ছিল তার নাম লিখ ।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268945" y="233087"/>
            <a:ext cx="8619562" cy="654419"/>
            <a:chOff x="255497" y="219640"/>
            <a:chExt cx="9197787" cy="702779"/>
          </a:xfrm>
        </p:grpSpPr>
        <p:grpSp>
          <p:nvGrpSpPr>
            <p:cNvPr id="6" name="Group 5"/>
            <p:cNvGrpSpPr/>
            <p:nvPr/>
          </p:nvGrpSpPr>
          <p:grpSpPr>
            <a:xfrm>
              <a:off x="255497" y="219642"/>
              <a:ext cx="3039034" cy="702777"/>
              <a:chOff x="255497" y="219642"/>
              <a:chExt cx="3039034" cy="702777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6200000">
                <a:off x="401650" y="73489"/>
                <a:ext cx="702776" cy="995081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12" name="Picture 4" descr="http://prothom-aloblog.com/img/uploads/585450e522f8540e2dc1f3b19b220f54.jp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31261" y="299657"/>
                <a:ext cx="887506" cy="5427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6200000">
                <a:off x="2445603" y="73490"/>
                <a:ext cx="702776" cy="995081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p:grpSp>
        <p:grpSp>
          <p:nvGrpSpPr>
            <p:cNvPr id="7" name="Group 6"/>
            <p:cNvGrpSpPr/>
            <p:nvPr/>
          </p:nvGrpSpPr>
          <p:grpSpPr>
            <a:xfrm>
              <a:off x="6414250" y="219640"/>
              <a:ext cx="3039034" cy="702777"/>
              <a:chOff x="255497" y="219642"/>
              <a:chExt cx="3039034" cy="702777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6200000">
                <a:off x="401650" y="73489"/>
                <a:ext cx="702776" cy="995081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9" name="Picture 4" descr="http://prothom-aloblog.com/img/uploads/585450e522f8540e2dc1f3b19b220f54.jp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31261" y="299657"/>
                <a:ext cx="887506" cy="5427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6200000">
                <a:off x="2445603" y="73490"/>
                <a:ext cx="702776" cy="995081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p:grpSp>
      </p:grpSp>
      <p:sp>
        <p:nvSpPr>
          <p:cNvPr id="14" name="Rectangle 13"/>
          <p:cNvSpPr/>
          <p:nvPr/>
        </p:nvSpPr>
        <p:spPr>
          <a:xfrm>
            <a:off x="3394139" y="144795"/>
            <a:ext cx="276870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n-BD" sz="4800" dirty="0" smtClean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জোড়ায় কাজ </a:t>
            </a:r>
            <a:endParaRPr lang="en-US" sz="4800" dirty="0">
              <a:ln w="0"/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146" name="Picture 2" descr="http://upload.wikimedia.org/wikipedia/commons/thumb/3/3a/Bangladesh_location_map.svg/2000px-Bangladesh_location_map.sv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1303" y="1227018"/>
            <a:ext cx="3209221" cy="43640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4967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136" y="1192781"/>
            <a:ext cx="6084409" cy="450067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0" name="Group 9"/>
          <p:cNvGrpSpPr/>
          <p:nvPr/>
        </p:nvGrpSpPr>
        <p:grpSpPr>
          <a:xfrm>
            <a:off x="268945" y="233087"/>
            <a:ext cx="8619562" cy="654419"/>
            <a:chOff x="255497" y="219640"/>
            <a:chExt cx="9197787" cy="702779"/>
          </a:xfrm>
        </p:grpSpPr>
        <p:grpSp>
          <p:nvGrpSpPr>
            <p:cNvPr id="9" name="Group 8"/>
            <p:cNvGrpSpPr/>
            <p:nvPr/>
          </p:nvGrpSpPr>
          <p:grpSpPr>
            <a:xfrm>
              <a:off x="255497" y="219642"/>
              <a:ext cx="3039034" cy="702777"/>
              <a:chOff x="255497" y="219642"/>
              <a:chExt cx="3039034" cy="702777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6200000">
                <a:off x="401650" y="73489"/>
                <a:ext cx="702776" cy="995081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1028" name="Picture 4" descr="http://prothom-aloblog.com/img/uploads/585450e522f8540e2dc1f3b19b220f54.jp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31261" y="299657"/>
                <a:ext cx="887506" cy="5427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6200000">
                <a:off x="2445603" y="73490"/>
                <a:ext cx="702776" cy="995081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p:grpSp>
        <p:grpSp>
          <p:nvGrpSpPr>
            <p:cNvPr id="15" name="Group 14"/>
            <p:cNvGrpSpPr/>
            <p:nvPr/>
          </p:nvGrpSpPr>
          <p:grpSpPr>
            <a:xfrm>
              <a:off x="3375215" y="219641"/>
              <a:ext cx="3039034" cy="702777"/>
              <a:chOff x="255497" y="219642"/>
              <a:chExt cx="3039034" cy="702777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6200000">
                <a:off x="401650" y="73489"/>
                <a:ext cx="702776" cy="995081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17" name="Picture 4" descr="http://prothom-aloblog.com/img/uploads/585450e522f8540e2dc1f3b19b220f54.jp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31261" y="299657"/>
                <a:ext cx="887506" cy="5427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6200000">
                <a:off x="2445603" y="73490"/>
                <a:ext cx="702776" cy="995081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p:grpSp>
        <p:grpSp>
          <p:nvGrpSpPr>
            <p:cNvPr id="19" name="Group 18"/>
            <p:cNvGrpSpPr/>
            <p:nvPr/>
          </p:nvGrpSpPr>
          <p:grpSpPr>
            <a:xfrm>
              <a:off x="6414250" y="219640"/>
              <a:ext cx="3039034" cy="702777"/>
              <a:chOff x="255497" y="219642"/>
              <a:chExt cx="3039034" cy="702777"/>
            </a:xfrm>
          </p:grpSpPr>
          <p:pic>
            <p:nvPicPr>
              <p:cNvPr id="20" name="Picture 19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6200000">
                <a:off x="401650" y="73489"/>
                <a:ext cx="702776" cy="995081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21" name="Picture 4" descr="http://prothom-aloblog.com/img/uploads/585450e522f8540e2dc1f3b19b220f54.jp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31261" y="299657"/>
                <a:ext cx="887506" cy="5427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6200000">
                <a:off x="2445603" y="73490"/>
                <a:ext cx="702776" cy="995081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p:grpSp>
      </p:grpSp>
      <p:grpSp>
        <p:nvGrpSpPr>
          <p:cNvPr id="24" name="Group 23"/>
          <p:cNvGrpSpPr/>
          <p:nvPr/>
        </p:nvGrpSpPr>
        <p:grpSpPr>
          <a:xfrm>
            <a:off x="306750" y="5979463"/>
            <a:ext cx="8619562" cy="654419"/>
            <a:chOff x="255497" y="219640"/>
            <a:chExt cx="9197787" cy="702779"/>
          </a:xfrm>
        </p:grpSpPr>
        <p:grpSp>
          <p:nvGrpSpPr>
            <p:cNvPr id="25" name="Group 24"/>
            <p:cNvGrpSpPr/>
            <p:nvPr/>
          </p:nvGrpSpPr>
          <p:grpSpPr>
            <a:xfrm>
              <a:off x="255497" y="219642"/>
              <a:ext cx="3039034" cy="702777"/>
              <a:chOff x="255497" y="219642"/>
              <a:chExt cx="3039034" cy="702777"/>
            </a:xfrm>
          </p:grpSpPr>
          <p:pic>
            <p:nvPicPr>
              <p:cNvPr id="34" name="Picture 33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6200000">
                <a:off x="401650" y="73489"/>
                <a:ext cx="702776" cy="995081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35" name="Picture 4" descr="http://prothom-aloblog.com/img/uploads/585450e522f8540e2dc1f3b19b220f54.jp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31261" y="299657"/>
                <a:ext cx="887506" cy="5427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" name="Picture 35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6200000">
                <a:off x="2445603" y="73490"/>
                <a:ext cx="702776" cy="995081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p:grpSp>
        <p:grpSp>
          <p:nvGrpSpPr>
            <p:cNvPr id="26" name="Group 25"/>
            <p:cNvGrpSpPr/>
            <p:nvPr/>
          </p:nvGrpSpPr>
          <p:grpSpPr>
            <a:xfrm>
              <a:off x="3375215" y="219641"/>
              <a:ext cx="3039034" cy="702777"/>
              <a:chOff x="255497" y="219642"/>
              <a:chExt cx="3039034" cy="702777"/>
            </a:xfrm>
          </p:grpSpPr>
          <p:pic>
            <p:nvPicPr>
              <p:cNvPr id="31" name="Picture 30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6200000">
                <a:off x="401650" y="73489"/>
                <a:ext cx="702776" cy="995081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32" name="Picture 4" descr="http://prothom-aloblog.com/img/uploads/585450e522f8540e2dc1f3b19b220f54.jp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31261" y="299657"/>
                <a:ext cx="887506" cy="5427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" name="Picture 32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6200000">
                <a:off x="2445603" y="73490"/>
                <a:ext cx="702776" cy="995081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p:grpSp>
        <p:grpSp>
          <p:nvGrpSpPr>
            <p:cNvPr id="27" name="Group 26"/>
            <p:cNvGrpSpPr/>
            <p:nvPr/>
          </p:nvGrpSpPr>
          <p:grpSpPr>
            <a:xfrm>
              <a:off x="6414250" y="219640"/>
              <a:ext cx="3039034" cy="702777"/>
              <a:chOff x="255497" y="219642"/>
              <a:chExt cx="3039034" cy="702777"/>
            </a:xfrm>
          </p:grpSpPr>
          <p:pic>
            <p:nvPicPr>
              <p:cNvPr id="28" name="Picture 27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6200000">
                <a:off x="401650" y="73489"/>
                <a:ext cx="702776" cy="995081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29" name="Picture 4" descr="http://prothom-aloblog.com/img/uploads/585450e522f8540e2dc1f3b19b220f54.jp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31261" y="299657"/>
                <a:ext cx="887506" cy="5427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" name="Picture 29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6200000">
                <a:off x="2445603" y="73490"/>
                <a:ext cx="702776" cy="995081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p:grpSp>
      </p:grpSp>
      <p:sp>
        <p:nvSpPr>
          <p:cNvPr id="37" name="Flowchart: Predefined Process 36"/>
          <p:cNvSpPr/>
          <p:nvPr/>
        </p:nvSpPr>
        <p:spPr>
          <a:xfrm>
            <a:off x="186002" y="5771382"/>
            <a:ext cx="2103120" cy="228600"/>
          </a:xfrm>
          <a:prstGeom prst="flowChartPredefinedProcess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Flowchart: Predefined Process 37"/>
          <p:cNvSpPr/>
          <p:nvPr/>
        </p:nvSpPr>
        <p:spPr>
          <a:xfrm>
            <a:off x="2386482" y="5779342"/>
            <a:ext cx="2103120" cy="228600"/>
          </a:xfrm>
          <a:prstGeom prst="flowChartPredefinedProcess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Flowchart: Predefined Process 38"/>
          <p:cNvSpPr/>
          <p:nvPr/>
        </p:nvSpPr>
        <p:spPr>
          <a:xfrm>
            <a:off x="4600610" y="5773654"/>
            <a:ext cx="2103120" cy="228600"/>
          </a:xfrm>
          <a:prstGeom prst="flowChartPredefinedProcess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Flowchart: Predefined Process 39"/>
          <p:cNvSpPr/>
          <p:nvPr/>
        </p:nvSpPr>
        <p:spPr>
          <a:xfrm>
            <a:off x="6828386" y="5767966"/>
            <a:ext cx="2103120" cy="228600"/>
          </a:xfrm>
          <a:prstGeom prst="flowChartPredefinedProcess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"/>
          <p:cNvSpPr txBox="1">
            <a:spLocks noChangeArrowheads="1"/>
          </p:cNvSpPr>
          <p:nvPr/>
        </p:nvSpPr>
        <p:spPr>
          <a:xfrm>
            <a:off x="1696034" y="3709494"/>
            <a:ext cx="5432612" cy="543622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</a:pPr>
            <a:r>
              <a:rPr lang="bn-BD" sz="60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স্বাগতম শিক্ষার্থীবৃন্দ</a:t>
            </a:r>
            <a:endParaRPr lang="en-US" sz="60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9904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268945" y="233087"/>
            <a:ext cx="8619562" cy="654419"/>
            <a:chOff x="255497" y="219640"/>
            <a:chExt cx="9197787" cy="702779"/>
          </a:xfrm>
        </p:grpSpPr>
        <p:grpSp>
          <p:nvGrpSpPr>
            <p:cNvPr id="19" name="Group 18"/>
            <p:cNvGrpSpPr/>
            <p:nvPr/>
          </p:nvGrpSpPr>
          <p:grpSpPr>
            <a:xfrm>
              <a:off x="255497" y="219642"/>
              <a:ext cx="3039034" cy="702777"/>
              <a:chOff x="255497" y="219642"/>
              <a:chExt cx="3039034" cy="702777"/>
            </a:xfrm>
          </p:grpSpPr>
          <p:pic>
            <p:nvPicPr>
              <p:cNvPr id="28" name="Picture 27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6200000">
                <a:off x="401650" y="73489"/>
                <a:ext cx="702776" cy="995081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29" name="Picture 4" descr="http://prothom-aloblog.com/img/uploads/585450e522f8540e2dc1f3b19b220f54.jp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31261" y="299657"/>
                <a:ext cx="887506" cy="5427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" name="Picture 29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6200000">
                <a:off x="2445603" y="73490"/>
                <a:ext cx="702776" cy="995081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p:grpSp>
        <p:grpSp>
          <p:nvGrpSpPr>
            <p:cNvPr id="21" name="Group 20"/>
            <p:cNvGrpSpPr/>
            <p:nvPr/>
          </p:nvGrpSpPr>
          <p:grpSpPr>
            <a:xfrm>
              <a:off x="6414250" y="219640"/>
              <a:ext cx="3039034" cy="702777"/>
              <a:chOff x="255497" y="219642"/>
              <a:chExt cx="3039034" cy="702777"/>
            </a:xfrm>
          </p:grpSpPr>
          <p:pic>
            <p:nvPicPr>
              <p:cNvPr id="22" name="Picture 2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6200000">
                <a:off x="401650" y="73489"/>
                <a:ext cx="702776" cy="995081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23" name="Picture 4" descr="http://prothom-aloblog.com/img/uploads/585450e522f8540e2dc1f3b19b220f54.jp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31261" y="299657"/>
                <a:ext cx="887506" cy="5427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" name="Picture 23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6200000">
                <a:off x="2445603" y="73490"/>
                <a:ext cx="702776" cy="995081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p:grpSp>
      </p:grpSp>
      <p:sp>
        <p:nvSpPr>
          <p:cNvPr id="3" name="TextBox 2"/>
          <p:cNvSpPr txBox="1"/>
          <p:nvPr/>
        </p:nvSpPr>
        <p:spPr>
          <a:xfrm>
            <a:off x="3471360" y="241172"/>
            <a:ext cx="2214733" cy="646331"/>
          </a:xfrm>
          <a:prstGeom prst="rect">
            <a:avLst/>
          </a:prstGeom>
          <a:solidFill>
            <a:srgbClr val="00B050"/>
          </a:solidFill>
          <a:scene3d>
            <a:camera prst="orthographicFront"/>
            <a:lightRig rig="soft" dir="tl">
              <a:rot lat="0" lon="0" rev="0"/>
            </a:lightRig>
          </a:scene3d>
          <a:sp3d>
            <a:bevelT w="139700" h="139700" prst="divot"/>
          </a:sp3d>
        </p:spPr>
        <p:txBody>
          <a:bodyPr wrap="square" rtlCol="0">
            <a:spAutoFit/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bn-BD" sz="3600" b="1" kern="11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SolaimanLipi" pitchFamily="65" charset="0"/>
                <a:ea typeface="NikoshBAN" pitchFamily="2" charset="0"/>
                <a:cs typeface="SolaimanLipi" pitchFamily="65" charset="0"/>
                <a:sym typeface="Wingdings"/>
              </a:rPr>
              <a:t></a:t>
            </a:r>
            <a:r>
              <a:rPr lang="bn-BD" sz="36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দলীয় কাজ </a:t>
            </a:r>
            <a:endParaRPr lang="en-US" sz="3600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175225" y="5451053"/>
            <a:ext cx="844392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n-BD" sz="3600" b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বাংলার </a:t>
            </a:r>
            <a:r>
              <a:rPr lang="bn-BD" sz="36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প্রাচীন ইতিহাসে পালরাজাদের কালটি সবচেয়ে উজ্জ্বল কেন আলোচনা কর।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584827" y="4336531"/>
            <a:ext cx="3987797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bn-BD" sz="3200" b="1" u="sng" dirty="0" smtClean="0">
                <a:latin typeface="NikoshBAN" pitchFamily="2" charset="0"/>
                <a:cs typeface="NikoshBAN" pitchFamily="2" charset="0"/>
              </a:rPr>
              <a:t>ছবি দেখে প্রশ্নের উত্তর দাও </a:t>
            </a:r>
            <a:r>
              <a:rPr lang="en-US" sz="3200" b="1" u="sng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3200" b="1" u="sng" dirty="0" smtClean="0">
                <a:latin typeface="NikoshBAN" pitchFamily="2" charset="0"/>
                <a:cs typeface="NikoshBAN" pitchFamily="2" charset="0"/>
              </a:rPr>
              <a:t>  </a:t>
            </a:r>
            <a:endParaRPr lang="en-US" sz="3200" b="1" u="sng" dirty="0">
              <a:latin typeface="NikoshBAN" pitchFamily="2" charset="0"/>
              <a:cs typeface="NikoshBAN" pitchFamily="2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806627" y="1343147"/>
            <a:ext cx="7181120" cy="3012188"/>
            <a:chOff x="1277081" y="1354288"/>
            <a:chExt cx="7181120" cy="3012188"/>
          </a:xfrm>
        </p:grpSpPr>
        <p:sp>
          <p:nvSpPr>
            <p:cNvPr id="16" name="Rounded Rectangle 15"/>
            <p:cNvSpPr/>
            <p:nvPr/>
          </p:nvSpPr>
          <p:spPr>
            <a:xfrm>
              <a:off x="1277081" y="1354288"/>
              <a:ext cx="7181120" cy="3012188"/>
            </a:xfrm>
            <a:prstGeom prst="roundRect">
              <a:avLst/>
            </a:prstGeom>
            <a:noFill/>
            <a:ln w="635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2" descr="C:\Documents and Settings\Delower\Desktop\New Folder\Content\215342,xcitefun-ellora-5.jp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29038" y="1548773"/>
              <a:ext cx="3355498" cy="257941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/>
          </p:spPr>
        </p:pic>
        <p:pic>
          <p:nvPicPr>
            <p:cNvPr id="17" name="Picture 2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692936" y="1548773"/>
              <a:ext cx="2564653" cy="279889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/>
          </p:spPr>
        </p:pic>
      </p:grpSp>
      <p:grpSp>
        <p:nvGrpSpPr>
          <p:cNvPr id="26" name="Group 25"/>
          <p:cNvGrpSpPr/>
          <p:nvPr/>
        </p:nvGrpSpPr>
        <p:grpSpPr>
          <a:xfrm>
            <a:off x="188263" y="5192273"/>
            <a:ext cx="8745504" cy="239976"/>
            <a:chOff x="186002" y="5767966"/>
            <a:chExt cx="8745504" cy="239976"/>
          </a:xfrm>
        </p:grpSpPr>
        <p:grpSp>
          <p:nvGrpSpPr>
            <p:cNvPr id="27" name="Group 26"/>
            <p:cNvGrpSpPr/>
            <p:nvPr/>
          </p:nvGrpSpPr>
          <p:grpSpPr>
            <a:xfrm>
              <a:off x="186002" y="5771382"/>
              <a:ext cx="4303600" cy="236560"/>
              <a:chOff x="186002" y="5771382"/>
              <a:chExt cx="4303600" cy="236560"/>
            </a:xfrm>
          </p:grpSpPr>
          <p:sp>
            <p:nvSpPr>
              <p:cNvPr id="33" name="Flowchart: Predefined Process 32"/>
              <p:cNvSpPr/>
              <p:nvPr/>
            </p:nvSpPr>
            <p:spPr>
              <a:xfrm>
                <a:off x="186002" y="5771382"/>
                <a:ext cx="2103120" cy="228600"/>
              </a:xfrm>
              <a:prstGeom prst="flowChartPredefinedProcess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Flowchart: Predefined Process 33"/>
              <p:cNvSpPr/>
              <p:nvPr/>
            </p:nvSpPr>
            <p:spPr>
              <a:xfrm>
                <a:off x="2386482" y="5779342"/>
                <a:ext cx="2103120" cy="228600"/>
              </a:xfrm>
              <a:prstGeom prst="flowChartPredefinedProcess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1" name="Flowchart: Predefined Process 30"/>
            <p:cNvSpPr/>
            <p:nvPr/>
          </p:nvSpPr>
          <p:spPr>
            <a:xfrm>
              <a:off x="4600610" y="5773654"/>
              <a:ext cx="2103120" cy="228600"/>
            </a:xfrm>
            <a:prstGeom prst="flowChartPredefinedProcess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Flowchart: Predefined Process 31"/>
            <p:cNvSpPr/>
            <p:nvPr/>
          </p:nvSpPr>
          <p:spPr>
            <a:xfrm>
              <a:off x="6828386" y="5767966"/>
              <a:ext cx="2103120" cy="228600"/>
            </a:xfrm>
            <a:prstGeom prst="flowChartPredefinedProcess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0643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07757" y="2718724"/>
            <a:ext cx="64426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3200" b="1" dirty="0" smtClean="0">
                <a:latin typeface="NikoshBAN" pitchFamily="2" charset="0"/>
                <a:cs typeface="NikoshBAN" pitchFamily="2" charset="0"/>
              </a:rPr>
              <a:t>১। উপরের চিত্রে উল্লেখিত নামগুলো কিসের?</a:t>
            </a:r>
            <a:endParaRPr lang="en-US" sz="3200" b="1" dirty="0" smtClean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3001" y="4613178"/>
            <a:ext cx="65718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3200" b="1" dirty="0" smtClean="0">
                <a:latin typeface="NikoshBAN" pitchFamily="2" charset="0"/>
                <a:cs typeface="NikoshBAN" pitchFamily="2" charset="0"/>
              </a:rPr>
              <a:t>২। পুন্ড্র রাজ্যের রাজধানীর নাম কী। </a:t>
            </a:r>
            <a:endParaRPr lang="en-US" sz="3200" b="1" dirty="0" smtClean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6739" y="77688"/>
            <a:ext cx="86404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5400" b="1" spc="150" dirty="0" smtClean="0">
                <a:ln w="11430"/>
                <a:effectLst>
                  <a:glow rad="101600">
                    <a:srgbClr val="FFFF00">
                      <a:alpha val="60000"/>
                    </a:srgb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মূ</a:t>
            </a:r>
            <a:r>
              <a:rPr lang="bn-BD" sz="4000" b="1" spc="150" dirty="0" smtClean="0">
                <a:ln w="11430"/>
                <a:effectLst>
                  <a:glow rad="101600">
                    <a:srgbClr val="FFFF00">
                      <a:alpha val="60000"/>
                    </a:srgb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ল্যায়ন:-</a:t>
            </a:r>
            <a:r>
              <a:rPr lang="bn-BD" sz="2800" b="1" spc="150" dirty="0" smtClean="0">
                <a:ln w="11430"/>
                <a:effectLst>
                  <a:glow rad="101600">
                    <a:srgbClr val="FFFF00">
                      <a:alpha val="60000"/>
                    </a:srgb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নিচের চিত্রটি দেখ এবং ১ ও ২ নং প্রশ্নের উত্তর দাওঃ  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24106" y="5184413"/>
            <a:ext cx="2589906" cy="584775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ক.  কর্ণসুবর্ণ</a:t>
            </a:r>
            <a:endParaRPr lang="en-US" sz="3200" dirty="0"/>
          </a:p>
        </p:txBody>
      </p:sp>
      <p:sp>
        <p:nvSpPr>
          <p:cNvPr id="10" name="TextBox 9"/>
          <p:cNvSpPr txBox="1"/>
          <p:nvPr/>
        </p:nvSpPr>
        <p:spPr>
          <a:xfrm>
            <a:off x="3860567" y="5144920"/>
            <a:ext cx="2498128" cy="584775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খ.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ঢাকা</a:t>
            </a:r>
            <a:endParaRPr lang="en-US" sz="3200" dirty="0"/>
          </a:p>
        </p:txBody>
      </p:sp>
      <p:sp>
        <p:nvSpPr>
          <p:cNvPr id="11" name="TextBox 10"/>
          <p:cNvSpPr txBox="1"/>
          <p:nvPr/>
        </p:nvSpPr>
        <p:spPr>
          <a:xfrm>
            <a:off x="724105" y="5970159"/>
            <a:ext cx="2589907" cy="584775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গ. পুন্ড্রবর্ধন </a:t>
            </a:r>
            <a:endParaRPr lang="en-US" sz="3200" dirty="0"/>
          </a:p>
        </p:txBody>
      </p:sp>
      <p:sp>
        <p:nvSpPr>
          <p:cNvPr id="12" name="TextBox 11"/>
          <p:cNvSpPr txBox="1"/>
          <p:nvPr/>
        </p:nvSpPr>
        <p:spPr>
          <a:xfrm>
            <a:off x="3858231" y="5949052"/>
            <a:ext cx="2500464" cy="584775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   ঘ. বড়কামতা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80024" y="3299094"/>
            <a:ext cx="2533989" cy="52322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2800" b="1" dirty="0" smtClean="0">
                <a:latin typeface="NikoshBAN" pitchFamily="2" charset="0"/>
                <a:cs typeface="NikoshBAN" pitchFamily="2" charset="0"/>
              </a:rPr>
              <a:t>ক। দেশের</a:t>
            </a:r>
            <a:endParaRPr lang="en-US" sz="28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3787311" y="3299094"/>
            <a:ext cx="2571384" cy="52322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2800" b="1" dirty="0" smtClean="0">
                <a:latin typeface="NikoshBAN" pitchFamily="2" charset="0"/>
                <a:cs typeface="NikoshBAN" pitchFamily="2" charset="0"/>
              </a:rPr>
              <a:t>খ। রাজ্যের </a:t>
            </a:r>
            <a:endParaRPr lang="en-US" sz="28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779664" y="4063651"/>
            <a:ext cx="2533989" cy="52322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2800" b="1" dirty="0">
                <a:latin typeface="NikoshBAN" pitchFamily="2" charset="0"/>
                <a:cs typeface="NikoshBAN" pitchFamily="2" charset="0"/>
              </a:rPr>
              <a:t>গ। </a:t>
            </a:r>
            <a:r>
              <a:rPr lang="bn-BD" sz="2800" b="1" dirty="0" smtClean="0">
                <a:latin typeface="NikoshBAN" pitchFamily="2" charset="0"/>
                <a:cs typeface="NikoshBAN" pitchFamily="2" charset="0"/>
              </a:rPr>
              <a:t>জনপদের</a:t>
            </a:r>
            <a:endParaRPr lang="en-US" sz="28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3826002" y="4061563"/>
            <a:ext cx="2539075" cy="52322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2800" b="1" dirty="0">
                <a:latin typeface="NikoshBAN" pitchFamily="2" charset="0"/>
                <a:cs typeface="NikoshBAN" pitchFamily="2" charset="0"/>
              </a:rPr>
              <a:t>ঘ।</a:t>
            </a:r>
            <a:r>
              <a:rPr lang="en-US" sz="2800" b="1" dirty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2800" b="1" dirty="0" smtClean="0">
                <a:latin typeface="NikoshBAN" pitchFamily="2" charset="0"/>
                <a:cs typeface="NikoshBAN" pitchFamily="2" charset="0"/>
              </a:rPr>
              <a:t>সাম্রাজ্যের</a:t>
            </a:r>
            <a:endParaRPr lang="en-US" sz="2800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8" name="Frame 27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664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Multiply 18"/>
          <p:cNvSpPr/>
          <p:nvPr/>
        </p:nvSpPr>
        <p:spPr>
          <a:xfrm>
            <a:off x="3878656" y="3264171"/>
            <a:ext cx="461682" cy="457200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20" name="Half Frame 19"/>
          <p:cNvSpPr/>
          <p:nvPr/>
        </p:nvSpPr>
        <p:spPr>
          <a:xfrm rot="14014148">
            <a:off x="1002606" y="3951606"/>
            <a:ext cx="257644" cy="479941"/>
          </a:xfrm>
          <a:prstGeom prst="halfFram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chemeClr val="tx1"/>
              </a:solidFill>
            </a:endParaRPr>
          </a:p>
        </p:txBody>
      </p:sp>
      <p:sp>
        <p:nvSpPr>
          <p:cNvPr id="21" name="Multiply 20"/>
          <p:cNvSpPr/>
          <p:nvPr/>
        </p:nvSpPr>
        <p:spPr>
          <a:xfrm>
            <a:off x="900947" y="3290584"/>
            <a:ext cx="461682" cy="457200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22" name="Multiply 21"/>
          <p:cNvSpPr/>
          <p:nvPr/>
        </p:nvSpPr>
        <p:spPr>
          <a:xfrm>
            <a:off x="3878296" y="4068590"/>
            <a:ext cx="461682" cy="457200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23" name="Multiply 22"/>
          <p:cNvSpPr/>
          <p:nvPr/>
        </p:nvSpPr>
        <p:spPr>
          <a:xfrm>
            <a:off x="3893645" y="5208312"/>
            <a:ext cx="461682" cy="457200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24" name="Half Frame 23"/>
          <p:cNvSpPr/>
          <p:nvPr/>
        </p:nvSpPr>
        <p:spPr>
          <a:xfrm rot="14014148">
            <a:off x="925486" y="5941527"/>
            <a:ext cx="257644" cy="479941"/>
          </a:xfrm>
          <a:prstGeom prst="halfFram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chemeClr val="tx1"/>
              </a:solidFill>
            </a:endParaRPr>
          </a:p>
        </p:txBody>
      </p:sp>
      <p:sp>
        <p:nvSpPr>
          <p:cNvPr id="25" name="Multiply 24"/>
          <p:cNvSpPr/>
          <p:nvPr/>
        </p:nvSpPr>
        <p:spPr>
          <a:xfrm>
            <a:off x="3823982" y="5949052"/>
            <a:ext cx="461682" cy="457200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26" name="Multiply 25"/>
          <p:cNvSpPr/>
          <p:nvPr/>
        </p:nvSpPr>
        <p:spPr>
          <a:xfrm>
            <a:off x="755498" y="5227832"/>
            <a:ext cx="461682" cy="457200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grpSp>
        <p:nvGrpSpPr>
          <p:cNvPr id="13" name="Group 12"/>
          <p:cNvGrpSpPr/>
          <p:nvPr/>
        </p:nvGrpSpPr>
        <p:grpSpPr>
          <a:xfrm>
            <a:off x="989801" y="987329"/>
            <a:ext cx="4741494" cy="1687426"/>
            <a:chOff x="1582486" y="1066431"/>
            <a:chExt cx="4741494" cy="1687426"/>
          </a:xfrm>
        </p:grpSpPr>
        <p:grpSp>
          <p:nvGrpSpPr>
            <p:cNvPr id="4" name="Group 3"/>
            <p:cNvGrpSpPr/>
            <p:nvPr/>
          </p:nvGrpSpPr>
          <p:grpSpPr>
            <a:xfrm>
              <a:off x="2586413" y="1452282"/>
              <a:ext cx="2832752" cy="660233"/>
              <a:chOff x="2586413" y="1452282"/>
              <a:chExt cx="2832752" cy="660233"/>
            </a:xfrm>
          </p:grpSpPr>
          <p:sp>
            <p:nvSpPr>
              <p:cNvPr id="2" name="Oval 1"/>
              <p:cNvSpPr/>
              <p:nvPr/>
            </p:nvSpPr>
            <p:spPr>
              <a:xfrm>
                <a:off x="2586413" y="1600024"/>
                <a:ext cx="2832752" cy="512491"/>
              </a:xfrm>
              <a:prstGeom prst="ellipse">
                <a:avLst/>
              </a:prstGeom>
              <a:noFill/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" name="Rectangle 2"/>
              <p:cNvSpPr/>
              <p:nvPr/>
            </p:nvSpPr>
            <p:spPr>
              <a:xfrm>
                <a:off x="3818965" y="1452282"/>
                <a:ext cx="376517" cy="30416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3" name="Group 42"/>
            <p:cNvGrpSpPr/>
            <p:nvPr/>
          </p:nvGrpSpPr>
          <p:grpSpPr>
            <a:xfrm>
              <a:off x="2021412" y="1066431"/>
              <a:ext cx="3868400" cy="1509394"/>
              <a:chOff x="2586413" y="1535385"/>
              <a:chExt cx="2832752" cy="577130"/>
            </a:xfrm>
          </p:grpSpPr>
          <p:sp>
            <p:nvSpPr>
              <p:cNvPr id="44" name="Oval 43"/>
              <p:cNvSpPr/>
              <p:nvPr/>
            </p:nvSpPr>
            <p:spPr>
              <a:xfrm>
                <a:off x="2586413" y="1600024"/>
                <a:ext cx="2832752" cy="512491"/>
              </a:xfrm>
              <a:prstGeom prst="ellipse">
                <a:avLst/>
              </a:prstGeom>
              <a:noFill/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Rectangle 44"/>
              <p:cNvSpPr/>
              <p:nvPr/>
            </p:nvSpPr>
            <p:spPr>
              <a:xfrm>
                <a:off x="3670934" y="1535385"/>
                <a:ext cx="642833" cy="13833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bn-BD" sz="2400" b="1" dirty="0" smtClean="0">
                    <a:solidFill>
                      <a:schemeClr val="tx1"/>
                    </a:solidFill>
                    <a:latin typeface="NikoshBAN" panose="02000000000000000000" pitchFamily="2" charset="0"/>
                    <a:cs typeface="NikoshBAN" panose="02000000000000000000" pitchFamily="2" charset="0"/>
                  </a:rPr>
                  <a:t>বরেন্দ্র</a:t>
                </a:r>
                <a:endParaRPr lang="en-US" sz="2400" b="1" dirty="0">
                  <a:solidFill>
                    <a:schemeClr val="tx1"/>
                  </a:solidFill>
                  <a:latin typeface="NikoshBAN" panose="02000000000000000000" pitchFamily="2" charset="0"/>
                  <a:cs typeface="NikoshBAN" panose="02000000000000000000" pitchFamily="2" charset="0"/>
                </a:endParaRPr>
              </a:p>
            </p:txBody>
          </p:sp>
        </p:grpSp>
        <p:sp>
          <p:nvSpPr>
            <p:cNvPr id="46" name="Rectangle 45"/>
            <p:cNvSpPr/>
            <p:nvPr/>
          </p:nvSpPr>
          <p:spPr>
            <a:xfrm>
              <a:off x="1582486" y="1716531"/>
              <a:ext cx="877851" cy="36179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bn-BD" sz="2400" b="1" dirty="0" smtClean="0">
                  <a:solidFill>
                    <a:schemeClr val="tx1"/>
                  </a:solidFill>
                  <a:latin typeface="NikoshBAN" panose="02000000000000000000" pitchFamily="2" charset="0"/>
                  <a:cs typeface="NikoshBAN" panose="02000000000000000000" pitchFamily="2" charset="0"/>
                </a:rPr>
                <a:t>গৌড়</a:t>
              </a:r>
              <a:endParaRPr lang="en-US" sz="2400" b="1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5446129" y="1789033"/>
              <a:ext cx="877851" cy="36179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bn-BD" sz="2400" b="1" dirty="0" smtClean="0">
                  <a:solidFill>
                    <a:schemeClr val="tx1"/>
                  </a:solidFill>
                  <a:latin typeface="NikoshBAN" panose="02000000000000000000" pitchFamily="2" charset="0"/>
                  <a:cs typeface="NikoshBAN" panose="02000000000000000000" pitchFamily="2" charset="0"/>
                </a:rPr>
                <a:t>পুন্ড্র</a:t>
              </a:r>
              <a:endParaRPr lang="en-US" sz="2400" b="1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3317631" y="2392058"/>
              <a:ext cx="877851" cy="36179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bn-BD" sz="2400" b="1" dirty="0" smtClean="0">
                  <a:solidFill>
                    <a:schemeClr val="tx1"/>
                  </a:solidFill>
                  <a:latin typeface="NikoshBAN" panose="02000000000000000000" pitchFamily="2" charset="0"/>
                  <a:cs typeface="NikoshBAN" panose="02000000000000000000" pitchFamily="2" charset="0"/>
                </a:rPr>
                <a:t>বঙ্গ</a:t>
              </a:r>
              <a:endParaRPr lang="en-US" sz="2400" b="1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6793602" y="1156382"/>
            <a:ext cx="1521275" cy="1181239"/>
            <a:chOff x="4717473" y="948667"/>
            <a:chExt cx="3023434" cy="2860964"/>
          </a:xfrm>
        </p:grpSpPr>
        <p:sp>
          <p:nvSpPr>
            <p:cNvPr id="35" name="Oval 34"/>
            <p:cNvSpPr/>
            <p:nvPr/>
          </p:nvSpPr>
          <p:spPr>
            <a:xfrm>
              <a:off x="4717473" y="948667"/>
              <a:ext cx="3023434" cy="2860964"/>
            </a:xfrm>
            <a:prstGeom prst="ellipse">
              <a:avLst/>
            </a:prstGeom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4978065" y="1642408"/>
              <a:ext cx="2437823" cy="20126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bn-BD" sz="24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NikoshBAN" panose="02000000000000000000" pitchFamily="2" charset="0"/>
                  <a:cs typeface="NikoshBAN" panose="02000000000000000000" pitchFamily="2" charset="0"/>
                </a:rPr>
                <a:t>উত্তর সঠিক</a:t>
              </a:r>
            </a:p>
            <a:p>
              <a:pPr algn="ctr"/>
              <a:r>
                <a:rPr lang="bn-BD" sz="24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NikoshBAN" panose="02000000000000000000" pitchFamily="2" charset="0"/>
                  <a:cs typeface="NikoshBAN" panose="02000000000000000000" pitchFamily="2" charset="0"/>
                </a:rPr>
                <a:t> হয়েছে</a:t>
              </a:r>
              <a:endPara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6837789" y="1182689"/>
            <a:ext cx="1521275" cy="1181239"/>
            <a:chOff x="8225056" y="941740"/>
            <a:chExt cx="3023434" cy="2860965"/>
          </a:xfrm>
        </p:grpSpPr>
        <p:sp>
          <p:nvSpPr>
            <p:cNvPr id="38" name="Oval 37"/>
            <p:cNvSpPr/>
            <p:nvPr/>
          </p:nvSpPr>
          <p:spPr>
            <a:xfrm>
              <a:off x="8225056" y="941740"/>
              <a:ext cx="3023434" cy="2860965"/>
            </a:xfrm>
            <a:prstGeom prst="ellipse">
              <a:avLst/>
            </a:prstGeom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8567660" y="1636206"/>
              <a:ext cx="2495168" cy="20126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bn-BD" sz="24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NikoshBAN" panose="02000000000000000000" pitchFamily="2" charset="0"/>
                  <a:cs typeface="NikoshBAN" panose="02000000000000000000" pitchFamily="2" charset="0"/>
                </a:rPr>
                <a:t>আবার চেষ্টা</a:t>
              </a:r>
            </a:p>
            <a:p>
              <a:pPr algn="ctr"/>
              <a:r>
                <a:rPr lang="bn-BD" sz="24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NikoshBAN" panose="02000000000000000000" pitchFamily="2" charset="0"/>
                  <a:cs typeface="NikoshBAN" panose="02000000000000000000" pitchFamily="2" charset="0"/>
                </a:rPr>
                <a:t>করি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65656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0"/>
                                            </p:cond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8"/>
                                            </p:cond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3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3"/>
                                            </p:cond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3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3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1"/>
                                            </p:cond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6"/>
                                            </p:cond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3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3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4"/>
                                            </p:cond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9"/>
                                            </p:cond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3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3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7"/>
                                            </p:cond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3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2"/>
                                            </p:cond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3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3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0"/>
                                            </p:cond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3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5"/>
                                            </p:cond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3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3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3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83"/>
                                            </p:cond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8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3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88"/>
                                            </p:cond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3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3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3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6"/>
                                            </p:cond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0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3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3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3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01"/>
                                            </p:cond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Box 47"/>
          <p:cNvSpPr txBox="1"/>
          <p:nvPr/>
        </p:nvSpPr>
        <p:spPr>
          <a:xfrm>
            <a:off x="824572" y="99378"/>
            <a:ext cx="22305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5400" b="1" spc="150" dirty="0" smtClean="0">
                <a:ln w="11430"/>
                <a:solidFill>
                  <a:srgbClr val="C00000"/>
                </a:solidFill>
                <a:effectLst>
                  <a:glow rad="101600">
                    <a:srgbClr val="FFFF00">
                      <a:alpha val="60000"/>
                    </a:srgb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মূল্যায়ন </a:t>
            </a:r>
            <a:endParaRPr lang="en-US" sz="5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14730" y="175088"/>
            <a:ext cx="572622" cy="81597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8144059" y="175088"/>
            <a:ext cx="572622" cy="81597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972475" y="175088"/>
            <a:ext cx="572622" cy="81597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4" name="TextBox 63"/>
          <p:cNvSpPr txBox="1"/>
          <p:nvPr/>
        </p:nvSpPr>
        <p:spPr>
          <a:xfrm>
            <a:off x="3666771" y="321463"/>
            <a:ext cx="4453682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bn-BD" sz="2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সঠিক উত্তরটি চিহ্নিত করে বোর্ডে লেখঃ  </a:t>
            </a:r>
            <a:endParaRPr lang="en-US" sz="28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280855" y="1416499"/>
            <a:ext cx="51863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3200" b="1" dirty="0">
                <a:latin typeface="NikoshBAN" pitchFamily="2" charset="0"/>
                <a:cs typeface="NikoshBAN" pitchFamily="2" charset="0"/>
              </a:rPr>
              <a:t>৩</a:t>
            </a:r>
            <a:r>
              <a:rPr lang="bn-BD" sz="3200" b="1" dirty="0" smtClean="0">
                <a:latin typeface="NikoshBAN" pitchFamily="2" charset="0"/>
                <a:cs typeface="NikoshBAN" pitchFamily="2" charset="0"/>
              </a:rPr>
              <a:t>। ছকটির খালি ঘরে কোনটি বসবে?</a:t>
            </a:r>
            <a:endParaRPr lang="en-US" sz="3200" b="1" dirty="0" smtClean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80024" y="5087545"/>
            <a:ext cx="2533989" cy="52322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2800" b="1" dirty="0" smtClean="0">
                <a:latin typeface="NikoshBAN" pitchFamily="2" charset="0"/>
                <a:cs typeface="NikoshBAN" pitchFamily="2" charset="0"/>
              </a:rPr>
              <a:t>ক। অঞ্চল</a:t>
            </a:r>
            <a:endParaRPr lang="en-US" sz="2800" b="1" dirty="0"/>
          </a:p>
        </p:txBody>
      </p:sp>
      <p:sp>
        <p:nvSpPr>
          <p:cNvPr id="43" name="TextBox 42"/>
          <p:cNvSpPr txBox="1"/>
          <p:nvPr/>
        </p:nvSpPr>
        <p:spPr>
          <a:xfrm>
            <a:off x="3787311" y="5087545"/>
            <a:ext cx="2571384" cy="52322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2800" b="1" dirty="0" smtClean="0">
                <a:latin typeface="NikoshBAN" pitchFamily="2" charset="0"/>
                <a:cs typeface="NikoshBAN" pitchFamily="2" charset="0"/>
              </a:rPr>
              <a:t>খ। প্রদেশ </a:t>
            </a:r>
            <a:endParaRPr lang="en-US" sz="2800" b="1" dirty="0"/>
          </a:p>
        </p:txBody>
      </p:sp>
      <p:sp>
        <p:nvSpPr>
          <p:cNvPr id="44" name="TextBox 43"/>
          <p:cNvSpPr txBox="1"/>
          <p:nvPr/>
        </p:nvSpPr>
        <p:spPr>
          <a:xfrm>
            <a:off x="779664" y="5852102"/>
            <a:ext cx="2533989" cy="52322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2800" b="1" dirty="0">
                <a:latin typeface="NikoshBAN" pitchFamily="2" charset="0"/>
                <a:cs typeface="NikoshBAN" pitchFamily="2" charset="0"/>
              </a:rPr>
              <a:t>গ। </a:t>
            </a:r>
            <a:r>
              <a:rPr lang="bn-BD" sz="2800" b="1" dirty="0" smtClean="0">
                <a:latin typeface="NikoshBAN" pitchFamily="2" charset="0"/>
                <a:cs typeface="NikoshBAN" pitchFamily="2" charset="0"/>
              </a:rPr>
              <a:t>জনপদ</a:t>
            </a:r>
            <a:endParaRPr lang="en-US" sz="2800" b="1" dirty="0"/>
          </a:p>
        </p:txBody>
      </p:sp>
      <p:sp>
        <p:nvSpPr>
          <p:cNvPr id="45" name="TextBox 44"/>
          <p:cNvSpPr txBox="1"/>
          <p:nvPr/>
        </p:nvSpPr>
        <p:spPr>
          <a:xfrm>
            <a:off x="3826002" y="5850014"/>
            <a:ext cx="2539075" cy="52322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2800" b="1" dirty="0">
                <a:latin typeface="NikoshBAN" pitchFamily="2" charset="0"/>
                <a:cs typeface="NikoshBAN" pitchFamily="2" charset="0"/>
              </a:rPr>
              <a:t>ঘ।</a:t>
            </a:r>
            <a:r>
              <a:rPr lang="en-US" sz="2800" b="1" dirty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2800" b="1" dirty="0" smtClean="0">
                <a:latin typeface="NikoshBAN" pitchFamily="2" charset="0"/>
                <a:cs typeface="NikoshBAN" pitchFamily="2" charset="0"/>
              </a:rPr>
              <a:t>সাম্রাজ্য</a:t>
            </a:r>
            <a:endParaRPr lang="en-US" sz="2800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6" name="Multiply 45"/>
          <p:cNvSpPr/>
          <p:nvPr/>
        </p:nvSpPr>
        <p:spPr>
          <a:xfrm>
            <a:off x="3878656" y="5052622"/>
            <a:ext cx="461682" cy="457200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47" name="Half Frame 46"/>
          <p:cNvSpPr/>
          <p:nvPr/>
        </p:nvSpPr>
        <p:spPr>
          <a:xfrm rot="14014148">
            <a:off x="1002606" y="5740057"/>
            <a:ext cx="257644" cy="479941"/>
          </a:xfrm>
          <a:prstGeom prst="halfFram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chemeClr val="tx1"/>
              </a:solidFill>
            </a:endParaRPr>
          </a:p>
        </p:txBody>
      </p:sp>
      <p:sp>
        <p:nvSpPr>
          <p:cNvPr id="57" name="Multiply 56"/>
          <p:cNvSpPr/>
          <p:nvPr/>
        </p:nvSpPr>
        <p:spPr>
          <a:xfrm>
            <a:off x="900947" y="5079035"/>
            <a:ext cx="461682" cy="457200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58" name="Multiply 57"/>
          <p:cNvSpPr/>
          <p:nvPr/>
        </p:nvSpPr>
        <p:spPr>
          <a:xfrm>
            <a:off x="3878296" y="5857041"/>
            <a:ext cx="461682" cy="457200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grpSp>
        <p:nvGrpSpPr>
          <p:cNvPr id="19" name="Group 18"/>
          <p:cNvGrpSpPr/>
          <p:nvPr/>
        </p:nvGrpSpPr>
        <p:grpSpPr>
          <a:xfrm>
            <a:off x="471773" y="2155535"/>
            <a:ext cx="5868093" cy="2545524"/>
            <a:chOff x="471773" y="2155535"/>
            <a:chExt cx="5868093" cy="2545524"/>
          </a:xfrm>
        </p:grpSpPr>
        <p:sp>
          <p:nvSpPr>
            <p:cNvPr id="59" name="Rectangle 58"/>
            <p:cNvSpPr/>
            <p:nvPr/>
          </p:nvSpPr>
          <p:spPr>
            <a:xfrm>
              <a:off x="471773" y="3502217"/>
              <a:ext cx="1011262" cy="388485"/>
            </a:xfrm>
            <a:prstGeom prst="rect">
              <a:avLst/>
            </a:prstGeom>
            <a:noFill/>
            <a:ln w="412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bn-BD" sz="2800" b="1" dirty="0" smtClean="0">
                  <a:solidFill>
                    <a:schemeClr val="tx1"/>
                  </a:solidFill>
                  <a:latin typeface="NikoshBAN" panose="02000000000000000000" pitchFamily="2" charset="0"/>
                  <a:cs typeface="NikoshBAN" panose="02000000000000000000" pitchFamily="2" charset="0"/>
                </a:rPr>
                <a:t>গৌড়</a:t>
              </a:r>
              <a:endParaRPr lang="en-US" sz="2800" b="1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  <p:sp>
          <p:nvSpPr>
            <p:cNvPr id="60" name="Rectangle 59"/>
            <p:cNvSpPr/>
            <p:nvPr/>
          </p:nvSpPr>
          <p:spPr>
            <a:xfrm>
              <a:off x="2831508" y="4312574"/>
              <a:ext cx="1304721" cy="388485"/>
            </a:xfrm>
            <a:prstGeom prst="rect">
              <a:avLst/>
            </a:prstGeom>
            <a:noFill/>
            <a:ln w="412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bn-BD" sz="2800" b="1" dirty="0" smtClean="0">
                  <a:solidFill>
                    <a:schemeClr val="tx1"/>
                  </a:solidFill>
                  <a:latin typeface="NikoshBAN" panose="02000000000000000000" pitchFamily="2" charset="0"/>
                  <a:cs typeface="NikoshBAN" panose="02000000000000000000" pitchFamily="2" charset="0"/>
                </a:rPr>
                <a:t>হরিকেল</a:t>
              </a:r>
              <a:endParaRPr lang="en-US" sz="2800" b="1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  <p:sp>
          <p:nvSpPr>
            <p:cNvPr id="61" name="Rectangle 60"/>
            <p:cNvSpPr/>
            <p:nvPr/>
          </p:nvSpPr>
          <p:spPr>
            <a:xfrm>
              <a:off x="1677242" y="3502216"/>
              <a:ext cx="1011262" cy="388485"/>
            </a:xfrm>
            <a:prstGeom prst="rect">
              <a:avLst/>
            </a:prstGeom>
            <a:noFill/>
            <a:ln w="412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bn-BD" sz="2800" b="1" dirty="0" smtClean="0">
                  <a:solidFill>
                    <a:schemeClr val="tx1"/>
                  </a:solidFill>
                  <a:latin typeface="NikoshBAN" panose="02000000000000000000" pitchFamily="2" charset="0"/>
                  <a:cs typeface="NikoshBAN" panose="02000000000000000000" pitchFamily="2" charset="0"/>
                </a:rPr>
                <a:t>বরেন্দ্র</a:t>
              </a:r>
              <a:endParaRPr lang="en-US" sz="2800" b="1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  <p:sp>
          <p:nvSpPr>
            <p:cNvPr id="62" name="Rectangle 61"/>
            <p:cNvSpPr/>
            <p:nvPr/>
          </p:nvSpPr>
          <p:spPr>
            <a:xfrm>
              <a:off x="2902321" y="3502213"/>
              <a:ext cx="1011262" cy="388485"/>
            </a:xfrm>
            <a:prstGeom prst="rect">
              <a:avLst/>
            </a:prstGeom>
            <a:noFill/>
            <a:ln w="412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bn-BD" sz="2800" b="1" dirty="0" smtClean="0">
                  <a:solidFill>
                    <a:schemeClr val="tx1"/>
                  </a:solidFill>
                  <a:latin typeface="NikoshBAN" panose="02000000000000000000" pitchFamily="2" charset="0"/>
                  <a:cs typeface="NikoshBAN" panose="02000000000000000000" pitchFamily="2" charset="0"/>
                </a:rPr>
                <a:t>পুন্ড্র</a:t>
              </a:r>
              <a:endParaRPr lang="en-US" sz="2800" b="1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  <p:sp>
          <p:nvSpPr>
            <p:cNvPr id="68" name="Rectangle 67"/>
            <p:cNvSpPr/>
            <p:nvPr/>
          </p:nvSpPr>
          <p:spPr>
            <a:xfrm>
              <a:off x="4136229" y="3502214"/>
              <a:ext cx="1011262" cy="388485"/>
            </a:xfrm>
            <a:prstGeom prst="rect">
              <a:avLst/>
            </a:prstGeom>
            <a:noFill/>
            <a:ln w="412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bn-BD" sz="2800" b="1" dirty="0" smtClean="0">
                  <a:solidFill>
                    <a:schemeClr val="tx1"/>
                  </a:solidFill>
                  <a:latin typeface="NikoshBAN" panose="02000000000000000000" pitchFamily="2" charset="0"/>
                  <a:cs typeface="NikoshBAN" panose="02000000000000000000" pitchFamily="2" charset="0"/>
                </a:rPr>
                <a:t>সমতট</a:t>
              </a:r>
              <a:endParaRPr lang="en-US" sz="2800" b="1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  <p:sp>
          <p:nvSpPr>
            <p:cNvPr id="69" name="Rectangle 68"/>
            <p:cNvSpPr/>
            <p:nvPr/>
          </p:nvSpPr>
          <p:spPr>
            <a:xfrm>
              <a:off x="5328604" y="3502213"/>
              <a:ext cx="1011262" cy="388485"/>
            </a:xfrm>
            <a:prstGeom prst="rect">
              <a:avLst/>
            </a:prstGeom>
            <a:noFill/>
            <a:ln w="412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bn-BD" sz="3200" dirty="0" smtClean="0">
                  <a:solidFill>
                    <a:schemeClr val="tx1"/>
                  </a:solidFill>
                  <a:latin typeface="NikoshBAN" panose="02000000000000000000" pitchFamily="2" charset="0"/>
                  <a:cs typeface="NikoshBAN" panose="02000000000000000000" pitchFamily="2" charset="0"/>
                </a:rPr>
                <a:t>বঙ্গ</a:t>
              </a:r>
              <a:endParaRPr lang="en-US" sz="32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2477194" y="2155535"/>
              <a:ext cx="1861516" cy="900625"/>
              <a:chOff x="2477194" y="2155535"/>
              <a:chExt cx="1861516" cy="900625"/>
            </a:xfrm>
          </p:grpSpPr>
          <p:sp>
            <p:nvSpPr>
              <p:cNvPr id="4" name="Rectangle 3"/>
              <p:cNvSpPr/>
              <p:nvPr/>
            </p:nvSpPr>
            <p:spPr>
              <a:xfrm>
                <a:off x="2477194" y="2155535"/>
                <a:ext cx="1861516" cy="535616"/>
              </a:xfrm>
              <a:prstGeom prst="rect">
                <a:avLst/>
              </a:prstGeom>
              <a:noFill/>
              <a:ln w="412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0" name="Straight Arrow Connector 9"/>
              <p:cNvCxnSpPr>
                <a:stCxn id="4" idx="2"/>
              </p:cNvCxnSpPr>
              <p:nvPr/>
            </p:nvCxnSpPr>
            <p:spPr>
              <a:xfrm>
                <a:off x="3407952" y="2691151"/>
                <a:ext cx="0" cy="365009"/>
              </a:xfrm>
              <a:prstGeom prst="straightConnector1">
                <a:avLst/>
              </a:prstGeom>
              <a:ln w="412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7" name="Straight Connector 16"/>
            <p:cNvCxnSpPr/>
            <p:nvPr/>
          </p:nvCxnSpPr>
          <p:spPr>
            <a:xfrm>
              <a:off x="779664" y="3056160"/>
              <a:ext cx="5054571" cy="0"/>
            </a:xfrm>
            <a:prstGeom prst="line">
              <a:avLst/>
            </a:prstGeom>
            <a:ln w="412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Arrow Connector 69"/>
            <p:cNvCxnSpPr>
              <a:endCxn id="62" idx="0"/>
            </p:cNvCxnSpPr>
            <p:nvPr/>
          </p:nvCxnSpPr>
          <p:spPr>
            <a:xfrm>
              <a:off x="3407952" y="3056160"/>
              <a:ext cx="0" cy="446053"/>
            </a:xfrm>
            <a:prstGeom prst="straightConnector1">
              <a:avLst/>
            </a:prstGeom>
            <a:ln w="412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Arrow Connector 70"/>
            <p:cNvCxnSpPr/>
            <p:nvPr/>
          </p:nvCxnSpPr>
          <p:spPr>
            <a:xfrm>
              <a:off x="2193201" y="3056159"/>
              <a:ext cx="0" cy="446053"/>
            </a:xfrm>
            <a:prstGeom prst="straightConnector1">
              <a:avLst/>
            </a:prstGeom>
            <a:ln w="412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Arrow Connector 71"/>
            <p:cNvCxnSpPr/>
            <p:nvPr/>
          </p:nvCxnSpPr>
          <p:spPr>
            <a:xfrm>
              <a:off x="5834235" y="3056160"/>
              <a:ext cx="0" cy="446053"/>
            </a:xfrm>
            <a:prstGeom prst="straightConnector1">
              <a:avLst/>
            </a:prstGeom>
            <a:ln w="412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72"/>
            <p:cNvCxnSpPr/>
            <p:nvPr/>
          </p:nvCxnSpPr>
          <p:spPr>
            <a:xfrm>
              <a:off x="4647706" y="3056160"/>
              <a:ext cx="0" cy="446053"/>
            </a:xfrm>
            <a:prstGeom prst="straightConnector1">
              <a:avLst/>
            </a:prstGeom>
            <a:ln w="412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Arrow Connector 73"/>
            <p:cNvCxnSpPr/>
            <p:nvPr/>
          </p:nvCxnSpPr>
          <p:spPr>
            <a:xfrm>
              <a:off x="779664" y="3058745"/>
              <a:ext cx="0" cy="446053"/>
            </a:xfrm>
            <a:prstGeom prst="straightConnector1">
              <a:avLst/>
            </a:prstGeom>
            <a:ln w="412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Arrow Connector 74"/>
            <p:cNvCxnSpPr/>
            <p:nvPr/>
          </p:nvCxnSpPr>
          <p:spPr>
            <a:xfrm>
              <a:off x="3407952" y="3890698"/>
              <a:ext cx="0" cy="446053"/>
            </a:xfrm>
            <a:prstGeom prst="straightConnector1">
              <a:avLst/>
            </a:prstGeom>
            <a:ln w="412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6" name="Group 75"/>
          <p:cNvGrpSpPr/>
          <p:nvPr/>
        </p:nvGrpSpPr>
        <p:grpSpPr>
          <a:xfrm>
            <a:off x="6106090" y="1416499"/>
            <a:ext cx="1521275" cy="1181239"/>
            <a:chOff x="4717473" y="948667"/>
            <a:chExt cx="3023434" cy="2860964"/>
          </a:xfrm>
        </p:grpSpPr>
        <p:sp>
          <p:nvSpPr>
            <p:cNvPr id="77" name="Oval 76"/>
            <p:cNvSpPr/>
            <p:nvPr/>
          </p:nvSpPr>
          <p:spPr>
            <a:xfrm>
              <a:off x="4717473" y="948667"/>
              <a:ext cx="3023434" cy="2860964"/>
            </a:xfrm>
            <a:prstGeom prst="ellipse">
              <a:avLst/>
            </a:prstGeom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4978065" y="1642408"/>
              <a:ext cx="2437823" cy="20126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bn-BD" sz="24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NikoshBAN" panose="02000000000000000000" pitchFamily="2" charset="0"/>
                  <a:cs typeface="NikoshBAN" panose="02000000000000000000" pitchFamily="2" charset="0"/>
                </a:rPr>
                <a:t>উত্তর সঠিক</a:t>
              </a:r>
            </a:p>
            <a:p>
              <a:pPr algn="ctr"/>
              <a:r>
                <a:rPr lang="bn-BD" sz="24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NikoshBAN" panose="02000000000000000000" pitchFamily="2" charset="0"/>
                  <a:cs typeface="NikoshBAN" panose="02000000000000000000" pitchFamily="2" charset="0"/>
                </a:rPr>
                <a:t> হয়েছে</a:t>
              </a:r>
              <a:endPara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</p:grpSp>
      <p:grpSp>
        <p:nvGrpSpPr>
          <p:cNvPr id="79" name="Group 78"/>
          <p:cNvGrpSpPr/>
          <p:nvPr/>
        </p:nvGrpSpPr>
        <p:grpSpPr>
          <a:xfrm>
            <a:off x="6106090" y="1442092"/>
            <a:ext cx="1521275" cy="1181239"/>
            <a:chOff x="8225056" y="941740"/>
            <a:chExt cx="3023434" cy="2860965"/>
          </a:xfrm>
        </p:grpSpPr>
        <p:sp>
          <p:nvSpPr>
            <p:cNvPr id="80" name="Oval 79"/>
            <p:cNvSpPr/>
            <p:nvPr/>
          </p:nvSpPr>
          <p:spPr>
            <a:xfrm>
              <a:off x="8225056" y="941740"/>
              <a:ext cx="3023434" cy="2860965"/>
            </a:xfrm>
            <a:prstGeom prst="ellipse">
              <a:avLst/>
            </a:prstGeom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8567660" y="1636206"/>
              <a:ext cx="2495168" cy="20126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bn-BD" sz="24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NikoshBAN" panose="02000000000000000000" pitchFamily="2" charset="0"/>
                  <a:cs typeface="NikoshBAN" panose="02000000000000000000" pitchFamily="2" charset="0"/>
                </a:rPr>
                <a:t>আবার চেষ্টা</a:t>
              </a:r>
            </a:p>
            <a:p>
              <a:pPr algn="ctr"/>
              <a:r>
                <a:rPr lang="bn-BD" sz="24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NikoshBAN" panose="02000000000000000000" pitchFamily="2" charset="0"/>
                  <a:cs typeface="NikoshBAN" panose="02000000000000000000" pitchFamily="2" charset="0"/>
                </a:rPr>
                <a:t>করি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2455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0"/>
                                            </p:cond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3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3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3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1"/>
                                            </p:cond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3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3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6"/>
                                            </p:cond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3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3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4"/>
                                            </p:cond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3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3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9"/>
                                            </p:cond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46" grpId="0" animBg="1"/>
      <p:bldP spid="47" grpId="0" animBg="1"/>
      <p:bldP spid="57" grpId="0" animBg="1"/>
      <p:bldP spid="5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6" descr="http://upload.wikimedia.org/wikipedia/commons/7/77/Ghulam_Ali_Khan,_Bahadur_Shah_II_enthroned_with_Mirza_Fakhruddin_1837%E2%80%9338_Arthur_M._Sackler_Gallery,_Smithsonian_Institution,_Washingto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4832" y="2444620"/>
            <a:ext cx="2606331" cy="22413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257404" y="1579024"/>
            <a:ext cx="2943434" cy="830997"/>
          </a:xfrm>
          <a:prstGeom prst="rect">
            <a:avLst/>
          </a:prstGeom>
          <a:solidFill>
            <a:srgbClr val="00B050"/>
          </a:solidFill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bn-BD" sz="4800" b="1" kern="11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SolaimanLipi" pitchFamily="65" charset="0"/>
                <a:ea typeface="NikoshBAN" pitchFamily="2" charset="0"/>
                <a:cs typeface="SolaimanLipi" pitchFamily="65" charset="0"/>
                <a:sym typeface="Wingdings"/>
              </a:rPr>
              <a:t></a:t>
            </a:r>
            <a:r>
              <a:rPr lang="bn-BD" sz="48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বাড়ির কাজ</a:t>
            </a:r>
            <a:endParaRPr lang="en-US" sz="4800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NikoshBAN" pitchFamily="2" charset="0"/>
              <a:cs typeface="NikoshBAN" pitchFamily="2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68945" y="233087"/>
            <a:ext cx="8619562" cy="654419"/>
            <a:chOff x="255497" y="219640"/>
            <a:chExt cx="9197787" cy="702779"/>
          </a:xfrm>
        </p:grpSpPr>
        <p:grpSp>
          <p:nvGrpSpPr>
            <p:cNvPr id="7" name="Group 6"/>
            <p:cNvGrpSpPr/>
            <p:nvPr/>
          </p:nvGrpSpPr>
          <p:grpSpPr>
            <a:xfrm>
              <a:off x="255497" y="219642"/>
              <a:ext cx="3039034" cy="702777"/>
              <a:chOff x="255497" y="219642"/>
              <a:chExt cx="3039034" cy="702777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6200000">
                <a:off x="401650" y="73489"/>
                <a:ext cx="702776" cy="995081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17" name="Picture 4" descr="http://prothom-aloblog.com/img/uploads/585450e522f8540e2dc1f3b19b220f54.jp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31261" y="299657"/>
                <a:ext cx="887506" cy="5427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6200000">
                <a:off x="2445603" y="73490"/>
                <a:ext cx="702776" cy="995081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p:grpSp>
        <p:grpSp>
          <p:nvGrpSpPr>
            <p:cNvPr id="8" name="Group 7"/>
            <p:cNvGrpSpPr/>
            <p:nvPr/>
          </p:nvGrpSpPr>
          <p:grpSpPr>
            <a:xfrm>
              <a:off x="3375215" y="219641"/>
              <a:ext cx="3039034" cy="702777"/>
              <a:chOff x="255497" y="219642"/>
              <a:chExt cx="3039034" cy="702777"/>
            </a:xfrm>
          </p:grpSpPr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6200000">
                <a:off x="401650" y="73489"/>
                <a:ext cx="702776" cy="995081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14" name="Picture 4" descr="http://prothom-aloblog.com/img/uploads/585450e522f8540e2dc1f3b19b220f54.jp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31261" y="299657"/>
                <a:ext cx="887506" cy="5427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6200000">
                <a:off x="2445603" y="73490"/>
                <a:ext cx="702776" cy="995081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p:grpSp>
        <p:grpSp>
          <p:nvGrpSpPr>
            <p:cNvPr id="9" name="Group 8"/>
            <p:cNvGrpSpPr/>
            <p:nvPr/>
          </p:nvGrpSpPr>
          <p:grpSpPr>
            <a:xfrm>
              <a:off x="6414250" y="219640"/>
              <a:ext cx="3039034" cy="702777"/>
              <a:chOff x="255497" y="219642"/>
              <a:chExt cx="3039034" cy="702777"/>
            </a:xfrm>
          </p:grpSpPr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6200000">
                <a:off x="401650" y="73489"/>
                <a:ext cx="702776" cy="995081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11" name="Picture 4" descr="http://prothom-aloblog.com/img/uploads/585450e522f8540e2dc1f3b19b220f54.jp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31261" y="299657"/>
                <a:ext cx="887506" cy="5427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6200000">
                <a:off x="2445603" y="73490"/>
                <a:ext cx="702776" cy="995081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p:grpSp>
      </p:grpSp>
      <p:grpSp>
        <p:nvGrpSpPr>
          <p:cNvPr id="19" name="Group 18"/>
          <p:cNvGrpSpPr/>
          <p:nvPr/>
        </p:nvGrpSpPr>
        <p:grpSpPr>
          <a:xfrm>
            <a:off x="186002" y="5687284"/>
            <a:ext cx="8745504" cy="239976"/>
            <a:chOff x="186002" y="5767966"/>
            <a:chExt cx="8745504" cy="239976"/>
          </a:xfrm>
        </p:grpSpPr>
        <p:grpSp>
          <p:nvGrpSpPr>
            <p:cNvPr id="20" name="Group 19"/>
            <p:cNvGrpSpPr/>
            <p:nvPr/>
          </p:nvGrpSpPr>
          <p:grpSpPr>
            <a:xfrm>
              <a:off x="186002" y="5771382"/>
              <a:ext cx="4303600" cy="236560"/>
              <a:chOff x="186002" y="5771382"/>
              <a:chExt cx="4303600" cy="236560"/>
            </a:xfrm>
          </p:grpSpPr>
          <p:sp>
            <p:nvSpPr>
              <p:cNvPr id="23" name="Flowchart: Predefined Process 22"/>
              <p:cNvSpPr/>
              <p:nvPr/>
            </p:nvSpPr>
            <p:spPr>
              <a:xfrm>
                <a:off x="186002" y="5771382"/>
                <a:ext cx="2103120" cy="228600"/>
              </a:xfrm>
              <a:prstGeom prst="flowChartPredefinedProcess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Flowchart: Predefined Process 23"/>
              <p:cNvSpPr/>
              <p:nvPr/>
            </p:nvSpPr>
            <p:spPr>
              <a:xfrm>
                <a:off x="2386482" y="5779342"/>
                <a:ext cx="2103120" cy="228600"/>
              </a:xfrm>
              <a:prstGeom prst="flowChartPredefinedProcess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1" name="Flowchart: Predefined Process 20"/>
            <p:cNvSpPr/>
            <p:nvPr/>
          </p:nvSpPr>
          <p:spPr>
            <a:xfrm>
              <a:off x="4600610" y="5773654"/>
              <a:ext cx="2103120" cy="228600"/>
            </a:xfrm>
            <a:prstGeom prst="flowChartPredefinedProcess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lowchart: Predefined Process 21"/>
            <p:cNvSpPr/>
            <p:nvPr/>
          </p:nvSpPr>
          <p:spPr>
            <a:xfrm>
              <a:off x="6828386" y="5767966"/>
              <a:ext cx="2103120" cy="228600"/>
            </a:xfrm>
            <a:prstGeom prst="flowChartPredefinedProcess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233797" y="6033252"/>
            <a:ext cx="8619562" cy="654419"/>
            <a:chOff x="255497" y="219640"/>
            <a:chExt cx="9197787" cy="702779"/>
          </a:xfrm>
        </p:grpSpPr>
        <p:grpSp>
          <p:nvGrpSpPr>
            <p:cNvPr id="26" name="Group 25"/>
            <p:cNvGrpSpPr/>
            <p:nvPr/>
          </p:nvGrpSpPr>
          <p:grpSpPr>
            <a:xfrm>
              <a:off x="255497" y="219642"/>
              <a:ext cx="3039034" cy="702777"/>
              <a:chOff x="255497" y="219642"/>
              <a:chExt cx="3039034" cy="702777"/>
            </a:xfrm>
          </p:grpSpPr>
          <p:pic>
            <p:nvPicPr>
              <p:cNvPr id="35" name="Picture 34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6200000">
                <a:off x="401650" y="73489"/>
                <a:ext cx="702776" cy="995081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36" name="Picture 4" descr="http://prothom-aloblog.com/img/uploads/585450e522f8540e2dc1f3b19b220f54.jp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31261" y="299657"/>
                <a:ext cx="887506" cy="5427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36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6200000">
                <a:off x="2445603" y="73490"/>
                <a:ext cx="702776" cy="995081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p:grpSp>
        <p:grpSp>
          <p:nvGrpSpPr>
            <p:cNvPr id="27" name="Group 26"/>
            <p:cNvGrpSpPr/>
            <p:nvPr/>
          </p:nvGrpSpPr>
          <p:grpSpPr>
            <a:xfrm>
              <a:off x="3375215" y="219641"/>
              <a:ext cx="3039034" cy="702777"/>
              <a:chOff x="255497" y="219642"/>
              <a:chExt cx="3039034" cy="702777"/>
            </a:xfrm>
          </p:grpSpPr>
          <p:pic>
            <p:nvPicPr>
              <p:cNvPr id="32" name="Picture 31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6200000">
                <a:off x="401650" y="73489"/>
                <a:ext cx="702776" cy="995081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33" name="Picture 4" descr="http://prothom-aloblog.com/img/uploads/585450e522f8540e2dc1f3b19b220f54.jp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31261" y="299657"/>
                <a:ext cx="887506" cy="5427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4" name="Picture 33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6200000">
                <a:off x="2445603" y="73490"/>
                <a:ext cx="702776" cy="995081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p:grpSp>
        <p:grpSp>
          <p:nvGrpSpPr>
            <p:cNvPr id="28" name="Group 27"/>
            <p:cNvGrpSpPr/>
            <p:nvPr/>
          </p:nvGrpSpPr>
          <p:grpSpPr>
            <a:xfrm>
              <a:off x="6414250" y="219640"/>
              <a:ext cx="3039034" cy="702777"/>
              <a:chOff x="255497" y="219642"/>
              <a:chExt cx="3039034" cy="702777"/>
            </a:xfrm>
          </p:grpSpPr>
          <p:pic>
            <p:nvPicPr>
              <p:cNvPr id="29" name="Picture 28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6200000">
                <a:off x="401650" y="73489"/>
                <a:ext cx="702776" cy="995081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30" name="Picture 4" descr="http://prothom-aloblog.com/img/uploads/585450e522f8540e2dc1f3b19b220f54.jp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31261" y="299657"/>
                <a:ext cx="887506" cy="5427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" name="Picture 30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6200000">
                <a:off x="2445603" y="73490"/>
                <a:ext cx="702776" cy="995081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p:grpSp>
      </p:grpSp>
      <p:grpSp>
        <p:nvGrpSpPr>
          <p:cNvPr id="39" name="Group 38"/>
          <p:cNvGrpSpPr/>
          <p:nvPr/>
        </p:nvGrpSpPr>
        <p:grpSpPr>
          <a:xfrm>
            <a:off x="1534976" y="1243305"/>
            <a:ext cx="2554942" cy="1874521"/>
            <a:chOff x="3352800" y="762000"/>
            <a:chExt cx="3581400" cy="3017520"/>
          </a:xfrm>
        </p:grpSpPr>
        <p:pic>
          <p:nvPicPr>
            <p:cNvPr id="40" name="Picture 39" descr="home-icon.jpg"/>
            <p:cNvPicPr>
              <a:picLocks noChangeAspect="1"/>
            </p:cNvPicPr>
            <p:nvPr/>
          </p:nvPicPr>
          <p:blipFill>
            <a:blip r:embed="rId6">
              <a:lum bright="40000" contrast="-40000"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352800" y="762000"/>
              <a:ext cx="3581400" cy="2865120"/>
            </a:xfrm>
            <a:prstGeom prst="ellipse">
              <a:avLst/>
            </a:prstGeom>
            <a:ln w="34925">
              <a:solidFill>
                <a:schemeClr val="tx1"/>
              </a:solidFill>
            </a:ln>
            <a:effectLst>
              <a:softEdge rad="112500"/>
            </a:effectLst>
          </p:spPr>
        </p:pic>
        <p:sp>
          <p:nvSpPr>
            <p:cNvPr id="41" name="Oval 40"/>
            <p:cNvSpPr/>
            <p:nvPr/>
          </p:nvSpPr>
          <p:spPr>
            <a:xfrm>
              <a:off x="3581400" y="762000"/>
              <a:ext cx="3352800" cy="3017520"/>
            </a:xfrm>
            <a:prstGeom prst="ellipse">
              <a:avLst/>
            </a:prstGeom>
            <a:noFill/>
            <a:ln w="412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2" name="Rectangle 41"/>
          <p:cNvSpPr/>
          <p:nvPr/>
        </p:nvSpPr>
        <p:spPr>
          <a:xfrm>
            <a:off x="336792" y="4413857"/>
            <a:ext cx="844392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n-BD" sz="40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ফখরুদ্দিন </a:t>
            </a:r>
            <a:r>
              <a:rPr lang="bn-BD" sz="40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মুবারক শাহকে কেন স্বাধীন সুলতানী যুগের </a:t>
            </a:r>
            <a:r>
              <a:rPr lang="en-US" sz="40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সূ</a:t>
            </a:r>
            <a:r>
              <a:rPr lang="bn-BD" sz="40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চনাকারী বলা হয়?</a:t>
            </a:r>
          </a:p>
        </p:txBody>
      </p:sp>
    </p:spTree>
    <p:extLst>
      <p:ext uri="{BB962C8B-B14F-4D97-AF65-F5344CB8AC3E}">
        <p14:creationId xmlns:p14="http://schemas.microsoft.com/office/powerpoint/2010/main" val="1142878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4" name="Picture 6" descr="http://www.stateexpressdaily.com/wp-content/uploads/2014/02/SHA-MOHAMMED-MOSQUE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323" y="1093785"/>
            <a:ext cx="6641438" cy="468596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268945" y="233087"/>
            <a:ext cx="8619562" cy="654419"/>
            <a:chOff x="255497" y="219640"/>
            <a:chExt cx="9197787" cy="702779"/>
          </a:xfrm>
        </p:grpSpPr>
        <p:grpSp>
          <p:nvGrpSpPr>
            <p:cNvPr id="4" name="Group 3"/>
            <p:cNvGrpSpPr/>
            <p:nvPr/>
          </p:nvGrpSpPr>
          <p:grpSpPr>
            <a:xfrm>
              <a:off x="255497" y="219642"/>
              <a:ext cx="3039034" cy="702777"/>
              <a:chOff x="255497" y="219642"/>
              <a:chExt cx="3039034" cy="702777"/>
            </a:xfrm>
          </p:grpSpPr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6200000">
                <a:off x="401650" y="73489"/>
                <a:ext cx="702776" cy="995081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14" name="Picture 4" descr="http://prothom-aloblog.com/img/uploads/585450e522f8540e2dc1f3b19b220f54.jp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31261" y="299657"/>
                <a:ext cx="887506" cy="5427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6200000">
                <a:off x="2445603" y="73490"/>
                <a:ext cx="702776" cy="995081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p:grpSp>
        <p:grpSp>
          <p:nvGrpSpPr>
            <p:cNvPr id="5" name="Group 4"/>
            <p:cNvGrpSpPr/>
            <p:nvPr/>
          </p:nvGrpSpPr>
          <p:grpSpPr>
            <a:xfrm>
              <a:off x="3375215" y="219641"/>
              <a:ext cx="3039034" cy="702777"/>
              <a:chOff x="255497" y="219642"/>
              <a:chExt cx="3039034" cy="702777"/>
            </a:xfrm>
          </p:grpSpPr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6200000">
                <a:off x="401650" y="73489"/>
                <a:ext cx="702776" cy="995081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11" name="Picture 4" descr="http://prothom-aloblog.com/img/uploads/585450e522f8540e2dc1f3b19b220f54.jp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31261" y="299657"/>
                <a:ext cx="887506" cy="5427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6200000">
                <a:off x="2445603" y="73490"/>
                <a:ext cx="702776" cy="995081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p:grpSp>
        <p:grpSp>
          <p:nvGrpSpPr>
            <p:cNvPr id="6" name="Group 5"/>
            <p:cNvGrpSpPr/>
            <p:nvPr/>
          </p:nvGrpSpPr>
          <p:grpSpPr>
            <a:xfrm>
              <a:off x="6414250" y="219640"/>
              <a:ext cx="3039034" cy="702777"/>
              <a:chOff x="255497" y="219642"/>
              <a:chExt cx="3039034" cy="702777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6200000">
                <a:off x="401650" y="73489"/>
                <a:ext cx="702776" cy="995081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8" name="Picture 4" descr="http://prothom-aloblog.com/img/uploads/585450e522f8540e2dc1f3b19b220f54.jp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31261" y="299657"/>
                <a:ext cx="887506" cy="5427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6200000">
                <a:off x="2445603" y="73490"/>
                <a:ext cx="702776" cy="995081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p:grpSp>
      </p:grpSp>
      <p:grpSp>
        <p:nvGrpSpPr>
          <p:cNvPr id="16" name="Group 15"/>
          <p:cNvGrpSpPr/>
          <p:nvPr/>
        </p:nvGrpSpPr>
        <p:grpSpPr>
          <a:xfrm>
            <a:off x="186002" y="5687284"/>
            <a:ext cx="8745504" cy="239976"/>
            <a:chOff x="186002" y="5767966"/>
            <a:chExt cx="8745504" cy="239976"/>
          </a:xfrm>
        </p:grpSpPr>
        <p:grpSp>
          <p:nvGrpSpPr>
            <p:cNvPr id="17" name="Group 16"/>
            <p:cNvGrpSpPr/>
            <p:nvPr/>
          </p:nvGrpSpPr>
          <p:grpSpPr>
            <a:xfrm>
              <a:off x="186002" y="5771382"/>
              <a:ext cx="4303600" cy="236560"/>
              <a:chOff x="186002" y="5771382"/>
              <a:chExt cx="4303600" cy="236560"/>
            </a:xfrm>
          </p:grpSpPr>
          <p:sp>
            <p:nvSpPr>
              <p:cNvPr id="20" name="Flowchart: Predefined Process 19"/>
              <p:cNvSpPr/>
              <p:nvPr/>
            </p:nvSpPr>
            <p:spPr>
              <a:xfrm>
                <a:off x="186002" y="5771382"/>
                <a:ext cx="2103120" cy="228600"/>
              </a:xfrm>
              <a:prstGeom prst="flowChartPredefinedProcess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Flowchart: Predefined Process 20"/>
              <p:cNvSpPr/>
              <p:nvPr/>
            </p:nvSpPr>
            <p:spPr>
              <a:xfrm>
                <a:off x="2386482" y="5779342"/>
                <a:ext cx="2103120" cy="228600"/>
              </a:xfrm>
              <a:prstGeom prst="flowChartPredefinedProcess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8" name="Flowchart: Predefined Process 17"/>
            <p:cNvSpPr/>
            <p:nvPr/>
          </p:nvSpPr>
          <p:spPr>
            <a:xfrm>
              <a:off x="4600610" y="5773654"/>
              <a:ext cx="2103120" cy="228600"/>
            </a:xfrm>
            <a:prstGeom prst="flowChartPredefinedProcess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lowchart: Predefined Process 18"/>
            <p:cNvSpPr/>
            <p:nvPr/>
          </p:nvSpPr>
          <p:spPr>
            <a:xfrm>
              <a:off x="6828386" y="5767966"/>
              <a:ext cx="2103120" cy="228600"/>
            </a:xfrm>
            <a:prstGeom prst="flowChartPredefinedProcess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233797" y="6033252"/>
            <a:ext cx="8619562" cy="654419"/>
            <a:chOff x="255497" y="219640"/>
            <a:chExt cx="9197787" cy="702779"/>
          </a:xfrm>
        </p:grpSpPr>
        <p:grpSp>
          <p:nvGrpSpPr>
            <p:cNvPr id="23" name="Group 22"/>
            <p:cNvGrpSpPr/>
            <p:nvPr/>
          </p:nvGrpSpPr>
          <p:grpSpPr>
            <a:xfrm>
              <a:off x="255497" y="219642"/>
              <a:ext cx="3039034" cy="702777"/>
              <a:chOff x="255497" y="219642"/>
              <a:chExt cx="3039034" cy="702777"/>
            </a:xfrm>
          </p:grpSpPr>
          <p:pic>
            <p:nvPicPr>
              <p:cNvPr id="32" name="Picture 3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6200000">
                <a:off x="401650" y="73489"/>
                <a:ext cx="702776" cy="995081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33" name="Picture 4" descr="http://prothom-aloblog.com/img/uploads/585450e522f8540e2dc1f3b19b220f54.jp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31261" y="299657"/>
                <a:ext cx="887506" cy="5427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4" name="Picture 33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6200000">
                <a:off x="2445603" y="73490"/>
                <a:ext cx="702776" cy="995081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p:grpSp>
        <p:grpSp>
          <p:nvGrpSpPr>
            <p:cNvPr id="24" name="Group 23"/>
            <p:cNvGrpSpPr/>
            <p:nvPr/>
          </p:nvGrpSpPr>
          <p:grpSpPr>
            <a:xfrm>
              <a:off x="3375215" y="219641"/>
              <a:ext cx="3039034" cy="702777"/>
              <a:chOff x="255497" y="219642"/>
              <a:chExt cx="3039034" cy="702777"/>
            </a:xfrm>
          </p:grpSpPr>
          <p:pic>
            <p:nvPicPr>
              <p:cNvPr id="29" name="Picture 28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6200000">
                <a:off x="401650" y="73489"/>
                <a:ext cx="702776" cy="995081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30" name="Picture 4" descr="http://prothom-aloblog.com/img/uploads/585450e522f8540e2dc1f3b19b220f54.jp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31261" y="299657"/>
                <a:ext cx="887506" cy="5427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" name="Picture 30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6200000">
                <a:off x="2445603" y="73490"/>
                <a:ext cx="702776" cy="995081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p:grpSp>
        <p:grpSp>
          <p:nvGrpSpPr>
            <p:cNvPr id="25" name="Group 24"/>
            <p:cNvGrpSpPr/>
            <p:nvPr/>
          </p:nvGrpSpPr>
          <p:grpSpPr>
            <a:xfrm>
              <a:off x="6414250" y="219640"/>
              <a:ext cx="3039034" cy="702777"/>
              <a:chOff x="255497" y="219642"/>
              <a:chExt cx="3039034" cy="702777"/>
            </a:xfrm>
          </p:grpSpPr>
          <p:pic>
            <p:nvPicPr>
              <p:cNvPr id="26" name="Picture 25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6200000">
                <a:off x="401650" y="73489"/>
                <a:ext cx="702776" cy="995081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27" name="Picture 4" descr="http://prothom-aloblog.com/img/uploads/585450e522f8540e2dc1f3b19b220f54.jp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31261" y="299657"/>
                <a:ext cx="887506" cy="5427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" name="Picture 27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6200000">
                <a:off x="2445603" y="73490"/>
                <a:ext cx="702776" cy="995081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p:grpSp>
      </p:grpSp>
      <p:sp>
        <p:nvSpPr>
          <p:cNvPr id="35" name="Rectangle 4"/>
          <p:cNvSpPr txBox="1">
            <a:spLocks noChangeArrowheads="1"/>
          </p:cNvSpPr>
          <p:nvPr/>
        </p:nvSpPr>
        <p:spPr>
          <a:xfrm>
            <a:off x="1692936" y="4510892"/>
            <a:ext cx="5452123" cy="791845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bn-BD" sz="4400" b="1" kern="1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ধন্যবাদ</a:t>
            </a:r>
            <a:r>
              <a:rPr lang="as-IN" sz="4400" b="1" kern="1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4400" b="1" kern="1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সকল </a:t>
            </a:r>
            <a:r>
              <a:rPr lang="en-US" sz="4400" b="1" kern="1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শিক্ষার্থী</a:t>
            </a:r>
            <a:endParaRPr lang="en-US" sz="4400" b="1" kern="1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465223" y="1868994"/>
            <a:ext cx="5701651" cy="830997"/>
          </a:xfrm>
          <a:prstGeom prst="rect">
            <a:avLst/>
          </a:prstGeom>
          <a:blipFill dpi="0" rotWithShape="1">
            <a:blip r:embed="rId5"/>
            <a:srcRect/>
            <a:stretch>
              <a:fillRect r="100000"/>
            </a:stretch>
          </a:blip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bn-BD" sz="4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NikoshBAN" pitchFamily="2" charset="0"/>
                <a:cs typeface="NikoshBAN" pitchFamily="2" charset="0"/>
              </a:rPr>
              <a:t>‘আমাদের দেশ আমাদের স্বর্গ’  </a:t>
            </a:r>
            <a:endParaRPr lang="en-US" sz="4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094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1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 tmFilter="0,0; .5, 1; 1, 1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57901" y="314634"/>
            <a:ext cx="3751998" cy="491319"/>
          </a:xfrm>
          <a:prstGeom prst="rect">
            <a:avLst/>
          </a:prstGeom>
          <a:noFill/>
        </p:spPr>
        <p:txBody>
          <a:bodyPr wrap="none" rtlCol="0">
            <a:prstTxWarp prst="textInflateTop">
              <a:avLst>
                <a:gd name="adj" fmla="val 0"/>
              </a:avLst>
            </a:prstTxWarp>
            <a:spAutoFit/>
          </a:bodyPr>
          <a:lstStyle/>
          <a:p>
            <a:r>
              <a:rPr lang="bn-IN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কৃতজ্ঞতা স্বীকার </a:t>
            </a:r>
            <a:endParaRPr lang="en-US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6118" y="3475595"/>
            <a:ext cx="8418394" cy="1077218"/>
          </a:xfrm>
          <a:prstGeom prst="rect">
            <a:avLst/>
          </a:prstGeom>
          <a:ln w="53975">
            <a:solidFill>
              <a:schemeClr val="dk1">
                <a:alpha val="96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IN" sz="3200" dirty="0" smtClean="0">
                <a:solidFill>
                  <a:srgbClr val="005426"/>
                </a:solidFill>
                <a:latin typeface="Nikosh" pitchFamily="2" charset="0"/>
                <a:cs typeface="Nikosh" pitchFamily="2" charset="0"/>
              </a:rPr>
              <a:t>এবং কন্টেন্ট সম্পাদক হিসেবে যাঁদের নির্দেশনা, পরামর্শ ও তত্ত্বাবধানে এই মডেল কন্টেন্ট সমৃদ্ধ হয়েছে তারা হলেন-  </a:t>
            </a:r>
            <a:endParaRPr lang="en-US" sz="3200" dirty="0">
              <a:solidFill>
                <a:srgbClr val="005426"/>
              </a:solidFill>
              <a:latin typeface="Nikosh" pitchFamily="2" charset="0"/>
              <a:cs typeface="Nikosh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47533" y="1669141"/>
            <a:ext cx="8295564" cy="1200329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IN" sz="3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" pitchFamily="2" charset="0"/>
                <a:cs typeface="Nikosh" pitchFamily="2" charset="0"/>
              </a:rPr>
              <a:t>শিক্ষা মন্ত্রণালয়, মাউশি, এনসিটিবি ও এটুআই-এর সংশ্লিষ্ট কর্মকর্তাবৃন্দ </a:t>
            </a:r>
            <a:endParaRPr lang="en-US" sz="3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" pitchFamily="2" charset="0"/>
              <a:cs typeface="Nikosh" pitchFamily="2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68945" y="233088"/>
            <a:ext cx="8619562" cy="654417"/>
            <a:chOff x="255497" y="219641"/>
            <a:chExt cx="9197787" cy="702777"/>
          </a:xfrm>
        </p:grpSpPr>
        <p:grpSp>
          <p:nvGrpSpPr>
            <p:cNvPr id="7" name="Group 6"/>
            <p:cNvGrpSpPr/>
            <p:nvPr/>
          </p:nvGrpSpPr>
          <p:grpSpPr>
            <a:xfrm>
              <a:off x="255497" y="219642"/>
              <a:ext cx="1963270" cy="702776"/>
              <a:chOff x="255497" y="219642"/>
              <a:chExt cx="1963270" cy="702776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6200000">
                <a:off x="401650" y="73489"/>
                <a:ext cx="702776" cy="995081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17" name="Picture 4" descr="http://prothom-aloblog.com/img/uploads/585450e522f8540e2dc1f3b19b220f54.jp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31261" y="299657"/>
                <a:ext cx="887506" cy="5427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9" name="Group 8"/>
            <p:cNvGrpSpPr/>
            <p:nvPr/>
          </p:nvGrpSpPr>
          <p:grpSpPr>
            <a:xfrm>
              <a:off x="7490014" y="219641"/>
              <a:ext cx="1963270" cy="702776"/>
              <a:chOff x="1331261" y="219643"/>
              <a:chExt cx="1963270" cy="702776"/>
            </a:xfrm>
          </p:grpSpPr>
          <p:pic>
            <p:nvPicPr>
              <p:cNvPr id="11" name="Picture 4" descr="http://prothom-aloblog.com/img/uploads/585450e522f8540e2dc1f3b19b220f54.jp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31261" y="299657"/>
                <a:ext cx="887506" cy="5427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6200000">
                <a:off x="2445603" y="73490"/>
                <a:ext cx="702776" cy="995081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p:grpSp>
      </p:grpSp>
      <p:sp>
        <p:nvSpPr>
          <p:cNvPr id="8" name="Rectangle 7"/>
          <p:cNvSpPr/>
          <p:nvPr/>
        </p:nvSpPr>
        <p:spPr>
          <a:xfrm>
            <a:off x="2108793" y="4620329"/>
            <a:ext cx="527324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n-IN" sz="3200" dirty="0">
                <a:latin typeface="Nikosh" pitchFamily="2" charset="0"/>
                <a:cs typeface="Nikosh" pitchFamily="2" charset="0"/>
              </a:rPr>
              <a:t>জনাব </a:t>
            </a:r>
            <a:r>
              <a:rPr lang="bn-BD" sz="3200" dirty="0">
                <a:latin typeface="Nikosh" pitchFamily="2" charset="0"/>
                <a:cs typeface="Nikosh" pitchFamily="2" charset="0"/>
              </a:rPr>
              <a:t>মোহাম্মদ</a:t>
            </a:r>
            <a:r>
              <a:rPr lang="bn-IN" sz="3200" dirty="0">
                <a:latin typeface="Nikosh" pitchFamily="2" charset="0"/>
                <a:cs typeface="Nikosh" pitchFamily="2" charset="0"/>
              </a:rPr>
              <a:t> </a:t>
            </a:r>
            <a:r>
              <a:rPr lang="bn-BD" sz="3200" dirty="0">
                <a:latin typeface="Nikosh" pitchFamily="2" charset="0"/>
                <a:cs typeface="Nikosh" pitchFamily="2" charset="0"/>
              </a:rPr>
              <a:t>হাবীবুল ইসলাম সুমন</a:t>
            </a:r>
            <a:r>
              <a:rPr lang="bn-IN" sz="3200" dirty="0" smtClean="0">
                <a:latin typeface="Nikosh" pitchFamily="2" charset="0"/>
                <a:cs typeface="Nikosh" pitchFamily="2" charset="0"/>
              </a:rPr>
              <a:t>,</a:t>
            </a:r>
            <a:endParaRPr lang="bn-BD" sz="3200" dirty="0" smtClean="0">
              <a:latin typeface="Nikosh" pitchFamily="2" charset="0"/>
              <a:cs typeface="Nikosh" pitchFamily="2" charset="0"/>
            </a:endParaRPr>
          </a:p>
          <a:p>
            <a:pPr algn="ctr"/>
            <a:r>
              <a:rPr lang="bn-IN" sz="3200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bn-IN" sz="3200" dirty="0">
                <a:latin typeface="Nikosh" pitchFamily="2" charset="0"/>
                <a:cs typeface="Nikosh" pitchFamily="2" charset="0"/>
              </a:rPr>
              <a:t>সহকারি অধ্যাপক,</a:t>
            </a:r>
            <a:r>
              <a:rPr lang="bn-BD" sz="3200" dirty="0">
                <a:latin typeface="Nikosh" pitchFamily="2" charset="0"/>
                <a:cs typeface="Nikosh" pitchFamily="2" charset="0"/>
              </a:rPr>
              <a:t> </a:t>
            </a:r>
            <a:r>
              <a:rPr lang="bn-IN" sz="3200" dirty="0">
                <a:latin typeface="Nikosh" pitchFamily="2" charset="0"/>
                <a:cs typeface="Nikosh" pitchFamily="2" charset="0"/>
              </a:rPr>
              <a:t>টিটিসি, </a:t>
            </a:r>
            <a:r>
              <a:rPr lang="bn-BD" sz="3200" dirty="0">
                <a:latin typeface="Nikosh" pitchFamily="2" charset="0"/>
                <a:cs typeface="Nikosh" pitchFamily="2" charset="0"/>
              </a:rPr>
              <a:t>ময়মনসিংহ। </a:t>
            </a:r>
            <a:endParaRPr lang="bn-IN" sz="3200" dirty="0">
              <a:latin typeface="Nikosh" pitchFamily="2" charset="0"/>
              <a:cs typeface="Nikosh" pitchFamily="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341633" y="5697547"/>
            <a:ext cx="4384534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n-IN" sz="3200" dirty="0">
                <a:latin typeface="Nikosh" pitchFamily="2" charset="0"/>
                <a:cs typeface="Nikosh" pitchFamily="2" charset="0"/>
              </a:rPr>
              <a:t>জনাব </a:t>
            </a:r>
            <a:r>
              <a:rPr lang="bn-BD" sz="3200" dirty="0" smtClean="0">
                <a:latin typeface="Nikosh" pitchFamily="2" charset="0"/>
                <a:cs typeface="Nikosh" pitchFamily="2" charset="0"/>
              </a:rPr>
              <a:t>রফিকুল</a:t>
            </a:r>
            <a:r>
              <a:rPr lang="bn-IN" sz="3200" dirty="0" smtClean="0">
                <a:latin typeface="Nikosh" pitchFamily="2" charset="0"/>
                <a:cs typeface="Nikosh" pitchFamily="2" charset="0"/>
              </a:rPr>
              <a:t> </a:t>
            </a:r>
            <a:r>
              <a:rPr lang="bn-IN" sz="3200" dirty="0">
                <a:latin typeface="Nikosh" pitchFamily="2" charset="0"/>
                <a:cs typeface="Nikosh" pitchFamily="2" charset="0"/>
              </a:rPr>
              <a:t>ইসলাম, </a:t>
            </a:r>
            <a:endParaRPr lang="bn-BD" sz="3200" dirty="0" smtClean="0">
              <a:latin typeface="Nikosh" pitchFamily="2" charset="0"/>
              <a:cs typeface="Nikosh" pitchFamily="2" charset="0"/>
            </a:endParaRPr>
          </a:p>
          <a:p>
            <a:r>
              <a:rPr lang="bn-IN" sz="3200" dirty="0" smtClean="0">
                <a:latin typeface="Nikosh" pitchFamily="2" charset="0"/>
                <a:cs typeface="Nikosh" pitchFamily="2" charset="0"/>
              </a:rPr>
              <a:t>সহকারি </a:t>
            </a:r>
            <a:r>
              <a:rPr lang="bn-IN" sz="3200" dirty="0">
                <a:latin typeface="Nikosh" pitchFamily="2" charset="0"/>
                <a:cs typeface="Nikosh" pitchFamily="2" charset="0"/>
              </a:rPr>
              <a:t>অধ্যাপক, টিটিসি, পাবনা</a:t>
            </a:r>
            <a:r>
              <a:rPr lang="bn-BD" sz="3200" dirty="0">
                <a:latin typeface="Nikosh" pitchFamily="2" charset="0"/>
                <a:cs typeface="Nikosh" pitchFamily="2" charset="0"/>
              </a:rPr>
              <a:t>।</a:t>
            </a:r>
            <a:endParaRPr lang="bn-IN" sz="3200" dirty="0">
              <a:latin typeface="Nikosh" pitchFamily="2" charset="0"/>
              <a:cs typeface="Nikosh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81930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268945" y="219640"/>
            <a:ext cx="8619562" cy="654419"/>
            <a:chOff x="255497" y="219640"/>
            <a:chExt cx="9197787" cy="702779"/>
          </a:xfrm>
        </p:grpSpPr>
        <p:grpSp>
          <p:nvGrpSpPr>
            <p:cNvPr id="4" name="Group 3"/>
            <p:cNvGrpSpPr/>
            <p:nvPr/>
          </p:nvGrpSpPr>
          <p:grpSpPr>
            <a:xfrm>
              <a:off x="255497" y="219642"/>
              <a:ext cx="3039034" cy="702777"/>
              <a:chOff x="255497" y="219642"/>
              <a:chExt cx="3039034" cy="702777"/>
            </a:xfrm>
          </p:grpSpPr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6200000">
                <a:off x="401650" y="73489"/>
                <a:ext cx="702776" cy="995081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14" name="Picture 4" descr="http://prothom-aloblog.com/img/uploads/585450e522f8540e2dc1f3b19b220f54.jp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31261" y="299657"/>
                <a:ext cx="887506" cy="5427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6200000">
                <a:off x="2445603" y="73490"/>
                <a:ext cx="702776" cy="995081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p:grpSp>
        <p:grpSp>
          <p:nvGrpSpPr>
            <p:cNvPr id="6" name="Group 5"/>
            <p:cNvGrpSpPr/>
            <p:nvPr/>
          </p:nvGrpSpPr>
          <p:grpSpPr>
            <a:xfrm>
              <a:off x="6414250" y="219640"/>
              <a:ext cx="3039034" cy="702777"/>
              <a:chOff x="255497" y="219642"/>
              <a:chExt cx="3039034" cy="702777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6200000">
                <a:off x="401650" y="73489"/>
                <a:ext cx="702776" cy="995081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8" name="Picture 4" descr="http://prothom-aloblog.com/img/uploads/585450e522f8540e2dc1f3b19b220f54.jp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31261" y="299657"/>
                <a:ext cx="887506" cy="5427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6200000">
                <a:off x="2445603" y="73490"/>
                <a:ext cx="702776" cy="995081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p:grpSp>
      </p:grpSp>
      <p:sp>
        <p:nvSpPr>
          <p:cNvPr id="2" name="Rectangle 1"/>
          <p:cNvSpPr/>
          <p:nvPr/>
        </p:nvSpPr>
        <p:spPr>
          <a:xfrm>
            <a:off x="3482199" y="192745"/>
            <a:ext cx="209223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n-BD" sz="5400" b="1" spc="150" dirty="0" smtClean="0">
                <a:ln w="11430"/>
                <a:solidFill>
                  <a:srgbClr val="FF0000"/>
                </a:solidFill>
                <a:effectLst>
                  <a:glow rad="101600">
                    <a:srgbClr val="FFFF00">
                      <a:alpha val="60000"/>
                    </a:srgb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পরিচিতি</a:t>
            </a:r>
            <a:endParaRPr lang="en-US" sz="5400" dirty="0">
              <a:solidFill>
                <a:srgbClr val="FF0000"/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306750" y="5979463"/>
            <a:ext cx="8619562" cy="654419"/>
            <a:chOff x="255497" y="219640"/>
            <a:chExt cx="9197787" cy="702779"/>
          </a:xfrm>
        </p:grpSpPr>
        <p:grpSp>
          <p:nvGrpSpPr>
            <p:cNvPr id="17" name="Group 16"/>
            <p:cNvGrpSpPr/>
            <p:nvPr/>
          </p:nvGrpSpPr>
          <p:grpSpPr>
            <a:xfrm>
              <a:off x="255497" y="219642"/>
              <a:ext cx="3039034" cy="702777"/>
              <a:chOff x="255497" y="219642"/>
              <a:chExt cx="3039034" cy="702777"/>
            </a:xfrm>
          </p:grpSpPr>
          <p:pic>
            <p:nvPicPr>
              <p:cNvPr id="26" name="Picture 25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6200000">
                <a:off x="401650" y="73489"/>
                <a:ext cx="702776" cy="995081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27" name="Picture 4" descr="http://prothom-aloblog.com/img/uploads/585450e522f8540e2dc1f3b19b220f54.jp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31261" y="299657"/>
                <a:ext cx="887506" cy="5427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" name="Picture 27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6200000">
                <a:off x="2445603" y="73490"/>
                <a:ext cx="702776" cy="995081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p:grpSp>
        <p:grpSp>
          <p:nvGrpSpPr>
            <p:cNvPr id="18" name="Group 17"/>
            <p:cNvGrpSpPr/>
            <p:nvPr/>
          </p:nvGrpSpPr>
          <p:grpSpPr>
            <a:xfrm>
              <a:off x="3375215" y="219641"/>
              <a:ext cx="3039034" cy="702777"/>
              <a:chOff x="255497" y="219642"/>
              <a:chExt cx="3039034" cy="702777"/>
            </a:xfrm>
          </p:grpSpPr>
          <p:pic>
            <p:nvPicPr>
              <p:cNvPr id="23" name="Picture 22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6200000">
                <a:off x="401650" y="73489"/>
                <a:ext cx="702776" cy="995081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24" name="Picture 4" descr="http://prothom-aloblog.com/img/uploads/585450e522f8540e2dc1f3b19b220f54.jp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31261" y="299657"/>
                <a:ext cx="887506" cy="5427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" name="Picture 24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6200000">
                <a:off x="2445603" y="73490"/>
                <a:ext cx="702776" cy="995081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p:grpSp>
        <p:grpSp>
          <p:nvGrpSpPr>
            <p:cNvPr id="19" name="Group 18"/>
            <p:cNvGrpSpPr/>
            <p:nvPr/>
          </p:nvGrpSpPr>
          <p:grpSpPr>
            <a:xfrm>
              <a:off x="6414250" y="219640"/>
              <a:ext cx="3039034" cy="702777"/>
              <a:chOff x="255497" y="219642"/>
              <a:chExt cx="3039034" cy="702777"/>
            </a:xfrm>
          </p:grpSpPr>
          <p:pic>
            <p:nvPicPr>
              <p:cNvPr id="20" name="Picture 19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6200000">
                <a:off x="401650" y="73489"/>
                <a:ext cx="702776" cy="995081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21" name="Picture 4" descr="http://prothom-aloblog.com/img/uploads/585450e522f8540e2dc1f3b19b220f54.jp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31261" y="299657"/>
                <a:ext cx="887506" cy="5427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6200000">
                <a:off x="2445603" y="73490"/>
                <a:ext cx="702776" cy="995081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p:grpSp>
      </p:grpSp>
      <p:grpSp>
        <p:nvGrpSpPr>
          <p:cNvPr id="37" name="Group 36"/>
          <p:cNvGrpSpPr/>
          <p:nvPr/>
        </p:nvGrpSpPr>
        <p:grpSpPr>
          <a:xfrm>
            <a:off x="186002" y="5767966"/>
            <a:ext cx="8745504" cy="239976"/>
            <a:chOff x="186002" y="5767966"/>
            <a:chExt cx="8745504" cy="239976"/>
          </a:xfrm>
        </p:grpSpPr>
        <p:grpSp>
          <p:nvGrpSpPr>
            <p:cNvPr id="33" name="Group 32"/>
            <p:cNvGrpSpPr/>
            <p:nvPr/>
          </p:nvGrpSpPr>
          <p:grpSpPr>
            <a:xfrm>
              <a:off x="186002" y="5771382"/>
              <a:ext cx="4303600" cy="236560"/>
              <a:chOff x="186002" y="5771382"/>
              <a:chExt cx="4303600" cy="236560"/>
            </a:xfrm>
          </p:grpSpPr>
          <p:sp>
            <p:nvSpPr>
              <p:cNvPr id="29" name="Flowchart: Predefined Process 28"/>
              <p:cNvSpPr/>
              <p:nvPr/>
            </p:nvSpPr>
            <p:spPr>
              <a:xfrm>
                <a:off x="186002" y="5771382"/>
                <a:ext cx="2103120" cy="228600"/>
              </a:xfrm>
              <a:prstGeom prst="flowChartPredefinedProcess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Flowchart: Predefined Process 29"/>
              <p:cNvSpPr/>
              <p:nvPr/>
            </p:nvSpPr>
            <p:spPr>
              <a:xfrm>
                <a:off x="2386482" y="5779342"/>
                <a:ext cx="2103120" cy="228600"/>
              </a:xfrm>
              <a:prstGeom prst="flowChartPredefinedProcess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1" name="Flowchart: Predefined Process 30"/>
            <p:cNvSpPr/>
            <p:nvPr/>
          </p:nvSpPr>
          <p:spPr>
            <a:xfrm>
              <a:off x="4600610" y="5773654"/>
              <a:ext cx="2103120" cy="228600"/>
            </a:xfrm>
            <a:prstGeom prst="flowChartPredefinedProcess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Flowchart: Predefined Process 31"/>
            <p:cNvSpPr/>
            <p:nvPr/>
          </p:nvSpPr>
          <p:spPr>
            <a:xfrm>
              <a:off x="6828386" y="5767966"/>
              <a:ext cx="2103120" cy="228600"/>
            </a:xfrm>
            <a:prstGeom prst="flowChartPredefinedProcess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4" name="Group 33"/>
          <p:cNvGrpSpPr/>
          <p:nvPr/>
        </p:nvGrpSpPr>
        <p:grpSpPr>
          <a:xfrm rot="5400000">
            <a:off x="2413562" y="3323741"/>
            <a:ext cx="4303600" cy="236560"/>
            <a:chOff x="186002" y="5771382"/>
            <a:chExt cx="4303600" cy="236560"/>
          </a:xfrm>
        </p:grpSpPr>
        <p:sp>
          <p:nvSpPr>
            <p:cNvPr id="35" name="Flowchart: Predefined Process 34"/>
            <p:cNvSpPr/>
            <p:nvPr/>
          </p:nvSpPr>
          <p:spPr>
            <a:xfrm>
              <a:off x="186002" y="5771382"/>
              <a:ext cx="2103120" cy="228600"/>
            </a:xfrm>
            <a:prstGeom prst="flowChartPredefinedProcess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Flowchart: Predefined Process 35"/>
            <p:cNvSpPr/>
            <p:nvPr/>
          </p:nvSpPr>
          <p:spPr>
            <a:xfrm>
              <a:off x="2386482" y="5779342"/>
              <a:ext cx="2103120" cy="228600"/>
            </a:xfrm>
            <a:prstGeom prst="flowChartPredefinedProcess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8" name="Content Placeholder 10"/>
          <p:cNvSpPr txBox="1">
            <a:spLocks/>
          </p:cNvSpPr>
          <p:nvPr/>
        </p:nvSpPr>
        <p:spPr>
          <a:xfrm>
            <a:off x="712109" y="1447800"/>
            <a:ext cx="3227882" cy="3997644"/>
          </a:xfrm>
          <a:prstGeom prst="rect">
            <a:avLst/>
          </a:prstGeom>
          <a:ln w="66675">
            <a:noFill/>
          </a:ln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Arial" pitchFamily="34" charset="0"/>
              <a:buNone/>
            </a:pPr>
            <a:r>
              <a:rPr lang="bn-BD" u="sng" dirty="0" smtClean="0">
                <a:solidFill>
                  <a:srgbClr val="0052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শিক্ষক পরিচিতি</a:t>
            </a:r>
            <a:endParaRPr lang="en-US" u="sng" dirty="0">
              <a:solidFill>
                <a:srgbClr val="0052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58706" y="3498341"/>
            <a:ext cx="393468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bn-BD" sz="28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মো:</a:t>
            </a:r>
            <a:r>
              <a:rPr lang="en-US" sz="28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BD" sz="28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রাশেদ </a:t>
            </a:r>
            <a:r>
              <a:rPr lang="bn-BD" sz="28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রায়হান (লিটন)</a:t>
            </a:r>
          </a:p>
          <a:p>
            <a:pPr algn="ctr">
              <a:defRPr/>
            </a:pPr>
            <a:r>
              <a:rPr lang="bn-BD" sz="28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দুর্গাপুর মাধ্যমিক বিদ্যালয়</a:t>
            </a:r>
            <a:r>
              <a:rPr lang="bn-IN" sz="28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endParaRPr lang="en-US" sz="2800" b="1" dirty="0" smtClean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NikoshBAN" pitchFamily="2" charset="0"/>
              <a:cs typeface="NikoshBAN" pitchFamily="2" charset="0"/>
            </a:endParaRPr>
          </a:p>
          <a:p>
            <a:pPr algn="ctr">
              <a:defRPr/>
            </a:pPr>
            <a:r>
              <a:rPr lang="bn-IN" sz="28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IN" sz="28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কুমারখালী,</a:t>
            </a:r>
            <a:r>
              <a:rPr lang="en-US" sz="28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IN" sz="28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কুষ্টিয়া।</a:t>
            </a:r>
            <a:r>
              <a:rPr lang="bn-BD" sz="28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endParaRPr lang="en-US" sz="2800" b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NikoshBAN" pitchFamily="2" charset="0"/>
              <a:cs typeface="NikoshBAN" pitchFamily="2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E-mail:  rashedraihan1978@gmail.com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Mobile: </a:t>
            </a:r>
            <a:r>
              <a:rPr lang="en-US" sz="14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01942778660</a:t>
            </a:r>
            <a:endParaRPr lang="en-US" sz="1400" b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1577791" y="2075022"/>
            <a:ext cx="1224032" cy="1371600"/>
          </a:xfrm>
          <a:prstGeom prst="round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Content Placeholder 12"/>
          <p:cNvSpPr txBox="1">
            <a:spLocks/>
          </p:cNvSpPr>
          <p:nvPr/>
        </p:nvSpPr>
        <p:spPr>
          <a:xfrm>
            <a:off x="5351693" y="1455813"/>
            <a:ext cx="3070552" cy="3978103"/>
          </a:xfrm>
          <a:prstGeom prst="rect">
            <a:avLst/>
          </a:prstGeom>
          <a:ln w="66675">
            <a:noFill/>
          </a:ln>
        </p:spPr>
        <p:txBody>
          <a:bodyPr/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bn-BD" sz="3600" b="0" i="0" u="sng" strike="noStrike" kern="1200" cap="none" spc="0" normalizeH="0" baseline="0" noProof="0" dirty="0" smtClean="0">
                <a:ln>
                  <a:noFill/>
                </a:ln>
                <a:solidFill>
                  <a:srgbClr val="0052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ikoshBAN" panose="02000000000000000000" pitchFamily="2" charset="0"/>
                <a:cs typeface="NikoshBAN" panose="02000000000000000000" pitchFamily="2" charset="0"/>
              </a:rPr>
              <a:t>পাঠ পরিচিতি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bn-BD" sz="2800" b="1" i="0" u="none" strike="noStrike" kern="1200" cap="none" spc="0" normalizeH="0" baseline="0" noProof="0" dirty="0" smtClean="0">
                <a:ln/>
                <a:solidFill>
                  <a:srgbClr val="4F032E"/>
                </a:solidFill>
                <a:effectLst/>
                <a:uLnTx/>
                <a:uFillTx/>
                <a:latin typeface="NikoshBAN" panose="02000000000000000000" pitchFamily="2" charset="0"/>
                <a:cs typeface="NikoshBAN" panose="02000000000000000000" pitchFamily="2" charset="0"/>
              </a:rPr>
              <a:t>শ্রে</a:t>
            </a:r>
            <a:r>
              <a:rPr kumimoji="0" lang="bn-IN" sz="2800" b="1" i="0" u="none" strike="noStrike" kern="1200" cap="none" spc="0" normalizeH="0" baseline="0" noProof="0" dirty="0" smtClean="0">
                <a:ln/>
                <a:solidFill>
                  <a:srgbClr val="4F032E"/>
                </a:solidFill>
                <a:effectLst/>
                <a:uLnTx/>
                <a:uFillTx/>
                <a:latin typeface="NikoshBAN" panose="02000000000000000000" pitchFamily="2" charset="0"/>
                <a:cs typeface="NikoshBAN" panose="02000000000000000000" pitchFamily="2" charset="0"/>
              </a:rPr>
              <a:t>ণি</a:t>
            </a:r>
            <a:r>
              <a:rPr kumimoji="0" lang="en-US" sz="2800" b="1" i="0" u="none" strike="noStrike" kern="1200" cap="none" spc="0" normalizeH="0" baseline="0" noProof="0" dirty="0" smtClean="0">
                <a:ln/>
                <a:solidFill>
                  <a:srgbClr val="4F032E"/>
                </a:solidFill>
                <a:effectLst/>
                <a:uLnTx/>
                <a:uFillTx/>
                <a:latin typeface="NikoshBAN" panose="02000000000000000000" pitchFamily="2" charset="0"/>
                <a:cs typeface="NikoshBAN" panose="02000000000000000000" pitchFamily="2" charset="0"/>
              </a:rPr>
              <a:t>:</a:t>
            </a:r>
            <a:r>
              <a:rPr kumimoji="0" lang="bn-BD" sz="2800" b="1" i="0" u="none" strike="noStrike" kern="1200" cap="none" spc="0" normalizeH="0" baseline="0" noProof="0" smtClean="0">
                <a:ln/>
                <a:solidFill>
                  <a:srgbClr val="4F032E"/>
                </a:solidFill>
                <a:effectLst/>
                <a:uLnTx/>
                <a:uFillTx/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2800" b="1" noProof="0" smtClean="0">
                <a:ln/>
                <a:solidFill>
                  <a:srgbClr val="4F032E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যষ্ঠ</a:t>
            </a:r>
            <a:r>
              <a:rPr kumimoji="0" lang="bn-BD" sz="2800" b="1" i="0" u="none" strike="noStrike" kern="1200" cap="none" spc="0" normalizeH="0" baseline="0" noProof="0" smtClean="0">
                <a:ln/>
                <a:solidFill>
                  <a:srgbClr val="4F032E"/>
                </a:solidFill>
                <a:effectLst/>
                <a:uLnTx/>
                <a:uFillTx/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kumimoji="0" lang="bn-BD" sz="2800" b="1" i="0" u="none" strike="noStrike" kern="1200" cap="none" spc="0" normalizeH="0" baseline="0" noProof="0" dirty="0" smtClean="0">
              <a:ln/>
              <a:solidFill>
                <a:srgbClr val="4F032E"/>
              </a:solidFill>
              <a:effectLst/>
              <a:uLnTx/>
              <a:uFillTx/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bn-BD" sz="2800" b="1" noProof="0" dirty="0" smtClean="0">
                <a:ln/>
                <a:solidFill>
                  <a:srgbClr val="4F032E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বাংলাদেশ ও বিশ্বপরিচয়</a:t>
            </a:r>
            <a:endParaRPr kumimoji="0" lang="bn-BD" sz="2800" b="1" i="0" u="none" strike="noStrike" kern="1200" cap="none" spc="0" normalizeH="0" baseline="0" noProof="0" dirty="0" smtClean="0">
              <a:ln/>
              <a:solidFill>
                <a:srgbClr val="4F032E"/>
              </a:solidFill>
              <a:effectLst/>
              <a:uLnTx/>
              <a:uFillTx/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sz="1000" b="1" u="sng" dirty="0" smtClean="0">
              <a:ln/>
              <a:solidFill>
                <a:srgbClr val="4F032E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8329" y="3494827"/>
            <a:ext cx="1674760" cy="2108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81762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 12"/>
          <p:cNvSpPr/>
          <p:nvPr/>
        </p:nvSpPr>
        <p:spPr>
          <a:xfrm>
            <a:off x="2108792" y="1262130"/>
            <a:ext cx="4939867" cy="4391695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268945" y="219640"/>
            <a:ext cx="8619562" cy="654419"/>
            <a:chOff x="255497" y="219640"/>
            <a:chExt cx="9197787" cy="702779"/>
          </a:xfrm>
        </p:grpSpPr>
        <p:grpSp>
          <p:nvGrpSpPr>
            <p:cNvPr id="3" name="Group 2"/>
            <p:cNvGrpSpPr/>
            <p:nvPr/>
          </p:nvGrpSpPr>
          <p:grpSpPr>
            <a:xfrm>
              <a:off x="255497" y="219642"/>
              <a:ext cx="3039034" cy="702777"/>
              <a:chOff x="255497" y="219642"/>
              <a:chExt cx="3039034" cy="702777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6200000">
                <a:off x="401650" y="73489"/>
                <a:ext cx="702776" cy="995081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9" name="Picture 4" descr="http://prothom-aloblog.com/img/uploads/585450e522f8540e2dc1f3b19b220f54.jp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31261" y="299657"/>
                <a:ext cx="887506" cy="5427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6200000">
                <a:off x="2445603" y="73490"/>
                <a:ext cx="702776" cy="995081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p:grpSp>
        <p:grpSp>
          <p:nvGrpSpPr>
            <p:cNvPr id="4" name="Group 3"/>
            <p:cNvGrpSpPr/>
            <p:nvPr/>
          </p:nvGrpSpPr>
          <p:grpSpPr>
            <a:xfrm>
              <a:off x="6414250" y="219640"/>
              <a:ext cx="3039034" cy="702777"/>
              <a:chOff x="255497" y="219642"/>
              <a:chExt cx="3039034" cy="702777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6200000">
                <a:off x="401650" y="73489"/>
                <a:ext cx="702776" cy="995081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6" name="Picture 4" descr="http://prothom-aloblog.com/img/uploads/585450e522f8540e2dc1f3b19b220f54.jp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31261" y="299657"/>
                <a:ext cx="887506" cy="5427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6200000">
                <a:off x="2445603" y="73490"/>
                <a:ext cx="702776" cy="995081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p:grpSp>
      </p:grpSp>
      <p:grpSp>
        <p:nvGrpSpPr>
          <p:cNvPr id="24" name="Group 23"/>
          <p:cNvGrpSpPr/>
          <p:nvPr/>
        </p:nvGrpSpPr>
        <p:grpSpPr>
          <a:xfrm>
            <a:off x="186002" y="5767966"/>
            <a:ext cx="8745504" cy="239976"/>
            <a:chOff x="186002" y="5767966"/>
            <a:chExt cx="8745504" cy="239976"/>
          </a:xfrm>
        </p:grpSpPr>
        <p:grpSp>
          <p:nvGrpSpPr>
            <p:cNvPr id="25" name="Group 24"/>
            <p:cNvGrpSpPr/>
            <p:nvPr/>
          </p:nvGrpSpPr>
          <p:grpSpPr>
            <a:xfrm>
              <a:off x="186002" y="5771382"/>
              <a:ext cx="4303600" cy="236560"/>
              <a:chOff x="186002" y="5771382"/>
              <a:chExt cx="4303600" cy="236560"/>
            </a:xfrm>
          </p:grpSpPr>
          <p:sp>
            <p:nvSpPr>
              <p:cNvPr id="28" name="Flowchart: Predefined Process 27"/>
              <p:cNvSpPr/>
              <p:nvPr/>
            </p:nvSpPr>
            <p:spPr>
              <a:xfrm>
                <a:off x="186002" y="5771382"/>
                <a:ext cx="2103120" cy="228600"/>
              </a:xfrm>
              <a:prstGeom prst="flowChartPredefinedProcess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Flowchart: Predefined Process 28"/>
              <p:cNvSpPr/>
              <p:nvPr/>
            </p:nvSpPr>
            <p:spPr>
              <a:xfrm>
                <a:off x="2386482" y="5779342"/>
                <a:ext cx="2103120" cy="228600"/>
              </a:xfrm>
              <a:prstGeom prst="flowChartPredefinedProcess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6" name="Flowchart: Predefined Process 25"/>
            <p:cNvSpPr/>
            <p:nvPr/>
          </p:nvSpPr>
          <p:spPr>
            <a:xfrm>
              <a:off x="4600610" y="5773654"/>
              <a:ext cx="2103120" cy="228600"/>
            </a:xfrm>
            <a:prstGeom prst="flowChartPredefinedProcess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Flowchart: Predefined Process 26"/>
            <p:cNvSpPr/>
            <p:nvPr/>
          </p:nvSpPr>
          <p:spPr>
            <a:xfrm>
              <a:off x="6828386" y="5767966"/>
              <a:ext cx="2103120" cy="228600"/>
            </a:xfrm>
            <a:prstGeom prst="flowChartPredefinedProcess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3091724" y="237570"/>
            <a:ext cx="30289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40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এসো ভিডিও দেখি </a:t>
            </a:r>
            <a:endParaRPr lang="en-US" sz="4000" dirty="0">
              <a:solidFill>
                <a:srgbClr val="7030A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3" name="Rounded Rectangular Callout 32"/>
          <p:cNvSpPr/>
          <p:nvPr/>
        </p:nvSpPr>
        <p:spPr>
          <a:xfrm>
            <a:off x="3722755" y="3964621"/>
            <a:ext cx="2076880" cy="457200"/>
          </a:xfrm>
          <a:prstGeom prst="wedgeRoundRectCallout">
            <a:avLst>
              <a:gd name="adj1" fmla="val -17498"/>
              <a:gd name="adj2" fmla="val -171457"/>
              <a:gd name="adj3" fmla="val 16667"/>
            </a:avLst>
          </a:prstGeom>
          <a:solidFill>
            <a:srgbClr val="0070C0"/>
          </a:solidFill>
          <a:ln w="539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tx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ভিডিও</a:t>
            </a:r>
            <a:endParaRPr lang="en-US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tx1"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NikoshBAN" pitchFamily="2" charset="0"/>
              <a:cs typeface="NikoshBAN" pitchFamily="2" charset="0"/>
            </a:endParaRPr>
          </a:p>
        </p:txBody>
      </p:sp>
      <p:graphicFrame>
        <p:nvGraphicFramePr>
          <p:cNvPr id="12" name="Object 11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9783561"/>
              </p:ext>
            </p:extLst>
          </p:nvPr>
        </p:nvGraphicFramePr>
        <p:xfrm>
          <a:off x="3846795" y="2317436"/>
          <a:ext cx="1047934" cy="8841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25" name="Packager Shell Object" showAsIcon="1" r:id="rId6" imgW="914400" imgH="771480" progId="Package">
                  <p:embed/>
                </p:oleObj>
              </mc:Choice>
              <mc:Fallback>
                <p:oleObj name="Packager Shell Object" showAsIcon="1" r:id="rId6" imgW="914400" imgH="7714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846795" y="2317436"/>
                        <a:ext cx="1047934" cy="884194"/>
                      </a:xfrm>
                      <a:prstGeom prst="rect">
                        <a:avLst/>
                      </a:prstGeom>
                      <a:solidFill>
                        <a:srgbClr val="0070C0"/>
                      </a:solidFill>
                      <a:ln w="47625">
                        <a:solidFill>
                          <a:srgbClr val="FFC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2" name="Group 31"/>
          <p:cNvGrpSpPr/>
          <p:nvPr/>
        </p:nvGrpSpPr>
        <p:grpSpPr>
          <a:xfrm>
            <a:off x="268944" y="6007942"/>
            <a:ext cx="8619562" cy="654419"/>
            <a:chOff x="255497" y="219640"/>
            <a:chExt cx="9197787" cy="702779"/>
          </a:xfrm>
        </p:grpSpPr>
        <p:grpSp>
          <p:nvGrpSpPr>
            <p:cNvPr id="34" name="Group 33"/>
            <p:cNvGrpSpPr/>
            <p:nvPr/>
          </p:nvGrpSpPr>
          <p:grpSpPr>
            <a:xfrm>
              <a:off x="255497" y="219642"/>
              <a:ext cx="3039034" cy="702777"/>
              <a:chOff x="255497" y="219642"/>
              <a:chExt cx="3039034" cy="702777"/>
            </a:xfrm>
          </p:grpSpPr>
          <p:pic>
            <p:nvPicPr>
              <p:cNvPr id="43" name="Picture 42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6200000">
                <a:off x="401650" y="73489"/>
                <a:ext cx="702776" cy="995081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44" name="Picture 4" descr="http://prothom-aloblog.com/img/uploads/585450e522f8540e2dc1f3b19b220f54.jp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31261" y="299657"/>
                <a:ext cx="887506" cy="5427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5" name="Picture 44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6200000">
                <a:off x="2445603" y="73490"/>
                <a:ext cx="702776" cy="995081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p:grpSp>
        <p:grpSp>
          <p:nvGrpSpPr>
            <p:cNvPr id="35" name="Group 34"/>
            <p:cNvGrpSpPr/>
            <p:nvPr/>
          </p:nvGrpSpPr>
          <p:grpSpPr>
            <a:xfrm>
              <a:off x="3375215" y="219641"/>
              <a:ext cx="3039034" cy="702777"/>
              <a:chOff x="255497" y="219642"/>
              <a:chExt cx="3039034" cy="702777"/>
            </a:xfrm>
          </p:grpSpPr>
          <p:pic>
            <p:nvPicPr>
              <p:cNvPr id="40" name="Picture 39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6200000">
                <a:off x="401650" y="73489"/>
                <a:ext cx="702776" cy="995081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41" name="Picture 4" descr="http://prothom-aloblog.com/img/uploads/585450e522f8540e2dc1f3b19b220f54.jp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31261" y="299657"/>
                <a:ext cx="887506" cy="5427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" name="Picture 41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6200000">
                <a:off x="2445603" y="73490"/>
                <a:ext cx="702776" cy="995081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p:grpSp>
        <p:grpSp>
          <p:nvGrpSpPr>
            <p:cNvPr id="36" name="Group 35"/>
            <p:cNvGrpSpPr/>
            <p:nvPr/>
          </p:nvGrpSpPr>
          <p:grpSpPr>
            <a:xfrm>
              <a:off x="6414250" y="219640"/>
              <a:ext cx="3039034" cy="702777"/>
              <a:chOff x="255497" y="219642"/>
              <a:chExt cx="3039034" cy="702777"/>
            </a:xfrm>
          </p:grpSpPr>
          <p:pic>
            <p:nvPicPr>
              <p:cNvPr id="37" name="Picture 36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6200000">
                <a:off x="401650" y="73489"/>
                <a:ext cx="702776" cy="995081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38" name="Picture 4" descr="http://prothom-aloblog.com/img/uploads/585450e522f8540e2dc1f3b19b220f54.jp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31261" y="299657"/>
                <a:ext cx="887506" cy="5427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" name="Picture 38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6200000">
                <a:off x="2445603" y="73490"/>
                <a:ext cx="702776" cy="995081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p:grpSp>
      </p:grpSp>
    </p:spTree>
    <p:extLst>
      <p:ext uri="{BB962C8B-B14F-4D97-AF65-F5344CB8AC3E}">
        <p14:creationId xmlns:p14="http://schemas.microsoft.com/office/powerpoint/2010/main" val="419740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203074" y="5301047"/>
            <a:ext cx="8745504" cy="239976"/>
            <a:chOff x="186002" y="5767966"/>
            <a:chExt cx="8745504" cy="239976"/>
          </a:xfrm>
        </p:grpSpPr>
        <p:grpSp>
          <p:nvGrpSpPr>
            <p:cNvPr id="12" name="Group 11"/>
            <p:cNvGrpSpPr/>
            <p:nvPr/>
          </p:nvGrpSpPr>
          <p:grpSpPr>
            <a:xfrm>
              <a:off x="186002" y="5771382"/>
              <a:ext cx="4303600" cy="236560"/>
              <a:chOff x="186002" y="5771382"/>
              <a:chExt cx="4303600" cy="236560"/>
            </a:xfrm>
          </p:grpSpPr>
          <p:sp>
            <p:nvSpPr>
              <p:cNvPr id="15" name="Flowchart: Predefined Process 14"/>
              <p:cNvSpPr/>
              <p:nvPr/>
            </p:nvSpPr>
            <p:spPr>
              <a:xfrm>
                <a:off x="186002" y="5771382"/>
                <a:ext cx="2103120" cy="228600"/>
              </a:xfrm>
              <a:prstGeom prst="flowChartPredefinedProcess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Flowchart: Predefined Process 15"/>
              <p:cNvSpPr/>
              <p:nvPr/>
            </p:nvSpPr>
            <p:spPr>
              <a:xfrm>
                <a:off x="2386482" y="5779342"/>
                <a:ext cx="2103120" cy="228600"/>
              </a:xfrm>
              <a:prstGeom prst="flowChartPredefinedProcess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Flowchart: Predefined Process 12"/>
            <p:cNvSpPr/>
            <p:nvPr/>
          </p:nvSpPr>
          <p:spPr>
            <a:xfrm>
              <a:off x="4600610" y="5773654"/>
              <a:ext cx="2103120" cy="228600"/>
            </a:xfrm>
            <a:prstGeom prst="flowChartPredefinedProcess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lowchart: Predefined Process 13"/>
            <p:cNvSpPr/>
            <p:nvPr/>
          </p:nvSpPr>
          <p:spPr>
            <a:xfrm>
              <a:off x="6828386" y="5767966"/>
              <a:ext cx="2103120" cy="228600"/>
            </a:xfrm>
            <a:prstGeom prst="flowChartPredefinedProcess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0" y="5536648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3600" b="1" dirty="0" smtClean="0">
                <a:latin typeface="NikoshBAN" pitchFamily="2" charset="0"/>
                <a:cs typeface="NikoshBAN" pitchFamily="2" charset="0"/>
              </a:rPr>
              <a:t>চিন্তা করে বলো চিত্রের মাধ্যমে বাংলাদেশের কী </a:t>
            </a:r>
          </a:p>
          <a:p>
            <a:pPr algn="ctr"/>
            <a:r>
              <a:rPr lang="bn-BD" sz="3600" b="1" dirty="0" smtClean="0">
                <a:latin typeface="NikoshBAN" pitchFamily="2" charset="0"/>
                <a:cs typeface="NikoshBAN" pitchFamily="2" charset="0"/>
              </a:rPr>
              <a:t>তুলে</a:t>
            </a:r>
            <a:r>
              <a:rPr lang="en-US" sz="3600" b="1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3600" b="1" smtClean="0">
                <a:latin typeface="NikoshBAN" pitchFamily="2" charset="0"/>
                <a:cs typeface="NikoshBAN" pitchFamily="2" charset="0"/>
              </a:rPr>
              <a:t>ধরা </a:t>
            </a:r>
            <a:r>
              <a:rPr lang="bn-BD" sz="3600" b="1" dirty="0" smtClean="0">
                <a:latin typeface="NikoshBAN" pitchFamily="2" charset="0"/>
                <a:cs typeface="NikoshBAN" pitchFamily="2" charset="0"/>
              </a:rPr>
              <a:t>হয়েছে? </a:t>
            </a:r>
            <a:endParaRPr lang="en-US" sz="3600" b="1" dirty="0">
              <a:latin typeface="NikoshBAN" pitchFamily="2" charset="0"/>
              <a:cs typeface="NikoshBAN" pitchFamily="2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268945" y="219641"/>
            <a:ext cx="8619562" cy="654417"/>
            <a:chOff x="255497" y="219641"/>
            <a:chExt cx="9197787" cy="702777"/>
          </a:xfrm>
        </p:grpSpPr>
        <p:grpSp>
          <p:nvGrpSpPr>
            <p:cNvPr id="20" name="Group 19"/>
            <p:cNvGrpSpPr/>
            <p:nvPr/>
          </p:nvGrpSpPr>
          <p:grpSpPr>
            <a:xfrm>
              <a:off x="255497" y="219642"/>
              <a:ext cx="1963270" cy="702776"/>
              <a:chOff x="255497" y="219642"/>
              <a:chExt cx="1963270" cy="702776"/>
            </a:xfrm>
          </p:grpSpPr>
          <p:pic>
            <p:nvPicPr>
              <p:cNvPr id="26" name="Picture 25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6200000">
                <a:off x="401650" y="73489"/>
                <a:ext cx="702776" cy="995081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27" name="Picture 4" descr="http://prothom-aloblog.com/img/uploads/585450e522f8540e2dc1f3b19b220f54.jp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31261" y="299657"/>
                <a:ext cx="887506" cy="5427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1" name="Group 20"/>
            <p:cNvGrpSpPr/>
            <p:nvPr/>
          </p:nvGrpSpPr>
          <p:grpSpPr>
            <a:xfrm>
              <a:off x="7490014" y="219641"/>
              <a:ext cx="1963270" cy="702776"/>
              <a:chOff x="1331261" y="219643"/>
              <a:chExt cx="1963270" cy="702776"/>
            </a:xfrm>
          </p:grpSpPr>
          <p:pic>
            <p:nvPicPr>
              <p:cNvPr id="23" name="Picture 4" descr="http://prothom-aloblog.com/img/uploads/585450e522f8540e2dc1f3b19b220f54.jp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31261" y="299657"/>
                <a:ext cx="887506" cy="5427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" name="Picture 23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6200000">
                <a:off x="2445603" y="73490"/>
                <a:ext cx="702776" cy="995081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p:grpSp>
      </p:grpSp>
      <p:sp>
        <p:nvSpPr>
          <p:cNvPr id="28" name="Rectangle 27"/>
          <p:cNvSpPr/>
          <p:nvPr/>
        </p:nvSpPr>
        <p:spPr>
          <a:xfrm>
            <a:off x="2184403" y="229232"/>
            <a:ext cx="504657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n-BD" sz="3600" b="1" spc="150" dirty="0" smtClean="0">
                <a:ln w="11430"/>
                <a:solidFill>
                  <a:srgbClr val="FF0000"/>
                </a:solidFill>
                <a:effectLst>
                  <a:glow rad="101600">
                    <a:srgbClr val="FFFF00">
                      <a:alpha val="60000"/>
                    </a:srgb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বাংলাদেশের ইতিহাস ও ঐতিহ্য </a:t>
            </a:r>
            <a:endParaRPr lang="en-US" sz="3600" dirty="0">
              <a:solidFill>
                <a:srgbClr val="FF0000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6680811" y="1747278"/>
            <a:ext cx="2213583" cy="3082084"/>
            <a:chOff x="6680811" y="1747278"/>
            <a:chExt cx="2213583" cy="3082084"/>
          </a:xfrm>
        </p:grpSpPr>
        <p:pic>
          <p:nvPicPr>
            <p:cNvPr id="3078" name="Picture 6" descr="http://upload.wikimedia.org/wikipedia/commons/thumb/3/30/IndianBuddha11.JPG/640px-IndianBuddha11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20802" y="1747278"/>
              <a:ext cx="2173592" cy="268197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6680811" y="4429252"/>
              <a:ext cx="2185214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as-IN" sz="2000" b="1" dirty="0">
                  <a:latin typeface="NikoshBAN" panose="02000000000000000000" pitchFamily="2" charset="0"/>
                  <a:cs typeface="NikoshBAN" panose="02000000000000000000" pitchFamily="2" charset="0"/>
                </a:rPr>
                <a:t>একাদশ শতাব্দীর বুদ্ধ মূর্তি</a:t>
              </a:r>
              <a:endParaRPr lang="en-US" sz="2000" b="1" dirty="0"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3422455" y="1955492"/>
            <a:ext cx="3298347" cy="2912501"/>
            <a:chOff x="3422455" y="1955492"/>
            <a:chExt cx="3298347" cy="2912501"/>
          </a:xfrm>
        </p:grpSpPr>
        <p:pic>
          <p:nvPicPr>
            <p:cNvPr id="3076" name="Picture 4" descr="http://upload.wikimedia.org/wikipedia/commons/b/be/Lalbager_Kella_01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2455" y="1955492"/>
              <a:ext cx="3298347" cy="247376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 7"/>
            <p:cNvSpPr/>
            <p:nvPr/>
          </p:nvSpPr>
          <p:spPr>
            <a:xfrm>
              <a:off x="3734648" y="4406328"/>
              <a:ext cx="2593980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as-IN" sz="2400" b="1" dirty="0" smtClean="0">
                  <a:latin typeface="NikoshBAN" panose="02000000000000000000" pitchFamily="2" charset="0"/>
                  <a:cs typeface="NikoshBAN" panose="02000000000000000000" pitchFamily="2" charset="0"/>
                </a:rPr>
                <a:t>মোঘল </a:t>
              </a:r>
              <a:r>
                <a:rPr lang="as-IN" sz="2400" b="1" dirty="0">
                  <a:latin typeface="NikoshBAN" panose="02000000000000000000" pitchFamily="2" charset="0"/>
                  <a:cs typeface="NikoshBAN" panose="02000000000000000000" pitchFamily="2" charset="0"/>
                </a:rPr>
                <a:t>আমলে </a:t>
              </a:r>
              <a:r>
                <a:rPr lang="as-IN" sz="2400" b="1" dirty="0" smtClean="0">
                  <a:latin typeface="NikoshBAN" panose="02000000000000000000" pitchFamily="2" charset="0"/>
                  <a:cs typeface="NikoshBAN" panose="02000000000000000000" pitchFamily="2" charset="0"/>
                </a:rPr>
                <a:t>স্থাপিত</a:t>
              </a:r>
              <a:r>
                <a:rPr lang="en-US" sz="2400" b="1" dirty="0" smtClean="0">
                  <a:latin typeface="NikoshBAN" panose="02000000000000000000" pitchFamily="2" charset="0"/>
                  <a:cs typeface="NikoshBAN" panose="02000000000000000000" pitchFamily="2" charset="0"/>
                </a:rPr>
                <a:t> </a:t>
              </a:r>
              <a:r>
                <a:rPr lang="as-IN" sz="2400" b="1" dirty="0" smtClean="0">
                  <a:latin typeface="NikoshBAN" panose="02000000000000000000" pitchFamily="2" charset="0"/>
                  <a:cs typeface="NikoshBAN" panose="02000000000000000000" pitchFamily="2" charset="0"/>
                </a:rPr>
                <a:t>দুর্গ</a:t>
              </a:r>
              <a:endParaRPr lang="en-US" sz="2400" b="1" dirty="0"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157149" y="1981455"/>
            <a:ext cx="3265306" cy="2878684"/>
            <a:chOff x="157149" y="1981455"/>
            <a:chExt cx="3265306" cy="2878684"/>
          </a:xfrm>
        </p:grpSpPr>
        <p:pic>
          <p:nvPicPr>
            <p:cNvPr id="3074" name="Picture 2" descr="http://upload.wikimedia.org/wikipedia/commons/thumb/6/6a/Ahsan-Manzil.jpg/800px-Ahsan-Manzil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149" y="1981455"/>
              <a:ext cx="3265306" cy="244779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12392" y="4398474"/>
              <a:ext cx="155523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bn-BD" sz="2400" b="1" dirty="0" smtClean="0">
                  <a:latin typeface="NikoshBAN" panose="02000000000000000000" pitchFamily="2" charset="0"/>
                  <a:cs typeface="NikoshBAN" panose="02000000000000000000" pitchFamily="2" charset="0"/>
                </a:rPr>
                <a:t>আহসান ম</a:t>
              </a:r>
              <a:r>
                <a:rPr lang="en-US" sz="2400" b="1" dirty="0" err="1" smtClean="0">
                  <a:latin typeface="NikoshBAN" panose="02000000000000000000" pitchFamily="2" charset="0"/>
                  <a:cs typeface="NikoshBAN" panose="02000000000000000000" pitchFamily="2" charset="0"/>
                </a:rPr>
                <a:t>ঞ্জি</a:t>
              </a:r>
              <a:r>
                <a:rPr lang="bn-BD" sz="2400" b="1" dirty="0" smtClean="0">
                  <a:latin typeface="NikoshBAN" panose="02000000000000000000" pitchFamily="2" charset="0"/>
                  <a:cs typeface="NikoshBAN" panose="02000000000000000000" pitchFamily="2" charset="0"/>
                </a:rPr>
                <a:t>ল</a:t>
              </a:r>
              <a:endParaRPr lang="en-US" sz="2400" b="1" dirty="0"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4723298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632260" y="1258888"/>
            <a:ext cx="4013237" cy="4845697"/>
            <a:chOff x="201706" y="1296448"/>
            <a:chExt cx="4182035" cy="5179502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1706" y="1296448"/>
              <a:ext cx="4182035" cy="5179502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6" name="Freeform 5"/>
            <p:cNvSpPr/>
            <p:nvPr/>
          </p:nvSpPr>
          <p:spPr>
            <a:xfrm>
              <a:off x="1896035" y="3536576"/>
              <a:ext cx="793377" cy="699248"/>
            </a:xfrm>
            <a:custGeom>
              <a:avLst/>
              <a:gdLst>
                <a:gd name="connsiteX0" fmla="*/ 0 w 753036"/>
                <a:gd name="connsiteY0" fmla="*/ 0 h 658906"/>
                <a:gd name="connsiteX1" fmla="*/ 107577 w 753036"/>
                <a:gd name="connsiteY1" fmla="*/ 80682 h 658906"/>
                <a:gd name="connsiteX2" fmla="*/ 147918 w 753036"/>
                <a:gd name="connsiteY2" fmla="*/ 94129 h 658906"/>
                <a:gd name="connsiteX3" fmla="*/ 174812 w 753036"/>
                <a:gd name="connsiteY3" fmla="*/ 134470 h 658906"/>
                <a:gd name="connsiteX4" fmla="*/ 215153 w 753036"/>
                <a:gd name="connsiteY4" fmla="*/ 147917 h 658906"/>
                <a:gd name="connsiteX5" fmla="*/ 242048 w 753036"/>
                <a:gd name="connsiteY5" fmla="*/ 174811 h 658906"/>
                <a:gd name="connsiteX6" fmla="*/ 282389 w 753036"/>
                <a:gd name="connsiteY6" fmla="*/ 255494 h 658906"/>
                <a:gd name="connsiteX7" fmla="*/ 322730 w 753036"/>
                <a:gd name="connsiteY7" fmla="*/ 282388 h 658906"/>
                <a:gd name="connsiteX8" fmla="*/ 430306 w 753036"/>
                <a:gd name="connsiteY8" fmla="*/ 376517 h 658906"/>
                <a:gd name="connsiteX9" fmla="*/ 497542 w 753036"/>
                <a:gd name="connsiteY9" fmla="*/ 443753 h 658906"/>
                <a:gd name="connsiteX10" fmla="*/ 510989 w 753036"/>
                <a:gd name="connsiteY10" fmla="*/ 484094 h 658906"/>
                <a:gd name="connsiteX11" fmla="*/ 591671 w 753036"/>
                <a:gd name="connsiteY11" fmla="*/ 524435 h 658906"/>
                <a:gd name="connsiteX12" fmla="*/ 672353 w 753036"/>
                <a:gd name="connsiteY12" fmla="*/ 564776 h 658906"/>
                <a:gd name="connsiteX13" fmla="*/ 699248 w 753036"/>
                <a:gd name="connsiteY13" fmla="*/ 591670 h 658906"/>
                <a:gd name="connsiteX14" fmla="*/ 739589 w 753036"/>
                <a:gd name="connsiteY14" fmla="*/ 618564 h 658906"/>
                <a:gd name="connsiteX15" fmla="*/ 753036 w 753036"/>
                <a:gd name="connsiteY15" fmla="*/ 658906 h 658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753036" h="658906">
                  <a:moveTo>
                    <a:pt x="0" y="0"/>
                  </a:moveTo>
                  <a:cubicBezTo>
                    <a:pt x="16491" y="13192"/>
                    <a:pt x="79035" y="66411"/>
                    <a:pt x="107577" y="80682"/>
                  </a:cubicBezTo>
                  <a:cubicBezTo>
                    <a:pt x="120255" y="87021"/>
                    <a:pt x="134471" y="89647"/>
                    <a:pt x="147918" y="94129"/>
                  </a:cubicBezTo>
                  <a:cubicBezTo>
                    <a:pt x="156883" y="107576"/>
                    <a:pt x="162192" y="124374"/>
                    <a:pt x="174812" y="134470"/>
                  </a:cubicBezTo>
                  <a:cubicBezTo>
                    <a:pt x="185880" y="143325"/>
                    <a:pt x="202999" y="140624"/>
                    <a:pt x="215153" y="147917"/>
                  </a:cubicBezTo>
                  <a:cubicBezTo>
                    <a:pt x="226025" y="154440"/>
                    <a:pt x="233083" y="165846"/>
                    <a:pt x="242048" y="174811"/>
                  </a:cubicBezTo>
                  <a:cubicBezTo>
                    <a:pt x="252985" y="207622"/>
                    <a:pt x="256321" y="229426"/>
                    <a:pt x="282389" y="255494"/>
                  </a:cubicBezTo>
                  <a:cubicBezTo>
                    <a:pt x="293817" y="266922"/>
                    <a:pt x="309283" y="273423"/>
                    <a:pt x="322730" y="282388"/>
                  </a:cubicBezTo>
                  <a:cubicBezTo>
                    <a:pt x="398930" y="396687"/>
                    <a:pt x="273424" y="219635"/>
                    <a:pt x="430306" y="376517"/>
                  </a:cubicBezTo>
                  <a:lnTo>
                    <a:pt x="497542" y="443753"/>
                  </a:lnTo>
                  <a:cubicBezTo>
                    <a:pt x="502024" y="457200"/>
                    <a:pt x="502134" y="473026"/>
                    <a:pt x="510989" y="484094"/>
                  </a:cubicBezTo>
                  <a:cubicBezTo>
                    <a:pt x="536680" y="516208"/>
                    <a:pt x="559190" y="508195"/>
                    <a:pt x="591671" y="524435"/>
                  </a:cubicBezTo>
                  <a:cubicBezTo>
                    <a:pt x="695941" y="576570"/>
                    <a:pt x="570955" y="530977"/>
                    <a:pt x="672353" y="564776"/>
                  </a:cubicBezTo>
                  <a:cubicBezTo>
                    <a:pt x="681318" y="573741"/>
                    <a:pt x="689348" y="583750"/>
                    <a:pt x="699248" y="591670"/>
                  </a:cubicBezTo>
                  <a:cubicBezTo>
                    <a:pt x="711868" y="601766"/>
                    <a:pt x="729493" y="605944"/>
                    <a:pt x="739589" y="618564"/>
                  </a:cubicBezTo>
                  <a:cubicBezTo>
                    <a:pt x="748444" y="629633"/>
                    <a:pt x="753036" y="658906"/>
                    <a:pt x="753036" y="658906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767384" y="67235"/>
            <a:ext cx="537198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n-BD" sz="60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আজকের পাঠের বিষয়</a:t>
            </a:r>
          </a:p>
        </p:txBody>
      </p:sp>
      <p:sp>
        <p:nvSpPr>
          <p:cNvPr id="3" name="Rectangle 2"/>
          <p:cNvSpPr/>
          <p:nvPr/>
        </p:nvSpPr>
        <p:spPr>
          <a:xfrm>
            <a:off x="1682105" y="5987305"/>
            <a:ext cx="598272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n-BD" sz="48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ইতিহাসের আলোকে বাংলাদেশ</a:t>
            </a:r>
            <a:endParaRPr lang="en-US" sz="4800" b="1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9" name="Picture 2" descr="https://encrypted-tbn3.gstatic.com/images?q=tbn:ANd9GcSYxMK1GVYtNsYAPDZ1byDK95F7ceLkE6ndyFdGPqOGl0MsnUc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151" y="2304145"/>
            <a:ext cx="811296" cy="6084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1060">
            <a:off x="3317575" y="3580615"/>
            <a:ext cx="456340" cy="4099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8" descr="http://www.priyo.com/files/story/201304/mstargetbd001011%20%281%29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3781" y="2920283"/>
            <a:ext cx="809976" cy="5060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://www.bangladeshexplorer.com/images/gallery/3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04987">
            <a:off x="2736049" y="2656947"/>
            <a:ext cx="903995" cy="5357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81472">
            <a:off x="3949383" y="3658273"/>
            <a:ext cx="710053" cy="4048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2" name="Picture 2" descr="http://shorob.com/wp-content/uploads/2012/06/Bag-1342-1024x540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1735" y="4487746"/>
            <a:ext cx="644934" cy="3402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5124" name="Picture 4" descr="http://www.online-dhaka.com/images/files/All%20Menu/Entertainment/Berano/Tourist%20Spot/tajhat-rajbari-online-dhaka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26369">
            <a:off x="3276151" y="1834304"/>
            <a:ext cx="546153" cy="3495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bdtravelnews.com/jajajbor464/uploads/2013/12/adams-peak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019776">
            <a:off x="5680578" y="4354555"/>
            <a:ext cx="808731" cy="4354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http://www.prohornews.com/source/upload/20140913024937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9098" y="2496615"/>
            <a:ext cx="795845" cy="5077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5630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268945" y="219641"/>
            <a:ext cx="8619562" cy="654417"/>
            <a:chOff x="255497" y="219641"/>
            <a:chExt cx="9197787" cy="702777"/>
          </a:xfrm>
        </p:grpSpPr>
        <p:grpSp>
          <p:nvGrpSpPr>
            <p:cNvPr id="14" name="Group 13"/>
            <p:cNvGrpSpPr/>
            <p:nvPr/>
          </p:nvGrpSpPr>
          <p:grpSpPr>
            <a:xfrm>
              <a:off x="255497" y="219642"/>
              <a:ext cx="1963270" cy="702776"/>
              <a:chOff x="255497" y="219642"/>
              <a:chExt cx="1963270" cy="702776"/>
            </a:xfrm>
          </p:grpSpPr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6200000">
                <a:off x="401650" y="73489"/>
                <a:ext cx="702776" cy="995081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20" name="Picture 4" descr="http://prothom-aloblog.com/img/uploads/585450e522f8540e2dc1f3b19b220f54.jp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31261" y="299657"/>
                <a:ext cx="887506" cy="5427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5" name="Group 14"/>
            <p:cNvGrpSpPr/>
            <p:nvPr/>
          </p:nvGrpSpPr>
          <p:grpSpPr>
            <a:xfrm>
              <a:off x="7490014" y="219641"/>
              <a:ext cx="1963270" cy="702776"/>
              <a:chOff x="1331261" y="219643"/>
              <a:chExt cx="1963270" cy="702776"/>
            </a:xfrm>
          </p:grpSpPr>
          <p:pic>
            <p:nvPicPr>
              <p:cNvPr id="17" name="Picture 4" descr="http://prothom-aloblog.com/img/uploads/585450e522f8540e2dc1f3b19b220f54.jp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31261" y="299657"/>
                <a:ext cx="887506" cy="5427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6200000">
                <a:off x="2445603" y="73490"/>
                <a:ext cx="702776" cy="995081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p:grpSp>
      </p:grpSp>
      <p:sp>
        <p:nvSpPr>
          <p:cNvPr id="8" name="TextBox 7"/>
          <p:cNvSpPr txBox="1"/>
          <p:nvPr/>
        </p:nvSpPr>
        <p:spPr>
          <a:xfrm>
            <a:off x="371732" y="2683562"/>
            <a:ext cx="8553593" cy="254685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bn-BD" sz="3200" b="1" dirty="0" smtClean="0">
                <a:latin typeface="NikoshBAN" pitchFamily="2" charset="0"/>
                <a:cs typeface="NikoshBAN" pitchFamily="2" charset="0"/>
              </a:rPr>
              <a:t>◊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প্রাচীন</a:t>
            </a:r>
            <a:r>
              <a:rPr lang="bn-BD" sz="3200" b="1" dirty="0" smtClean="0">
                <a:latin typeface="NikoshBAN" pitchFamily="2" charset="0"/>
                <a:cs typeface="NikoshBAN" pitchFamily="2" charset="0"/>
              </a:rPr>
              <a:t> বাংলার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জনপদগুলোর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অবস্থান</a:t>
            </a:r>
            <a:r>
              <a:rPr lang="bn-BD" sz="3200" b="1" dirty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3200" b="1" dirty="0" smtClean="0">
                <a:latin typeface="NikoshBAN" pitchFamily="2" charset="0"/>
                <a:cs typeface="NikoshBAN" pitchFamily="2" charset="0"/>
              </a:rPr>
              <a:t>চিহ্নিত করতে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3200" b="1" dirty="0" smtClean="0">
                <a:latin typeface="NikoshBAN" pitchFamily="2" charset="0"/>
                <a:cs typeface="NikoshBAN" pitchFamily="2" charset="0"/>
              </a:rPr>
              <a:t>পার</a:t>
            </a:r>
            <a:r>
              <a:rPr lang="bn-IN" sz="3200" b="1" dirty="0" smtClean="0">
                <a:latin typeface="NikoshBAN" pitchFamily="2" charset="0"/>
                <a:cs typeface="NikoshBAN" pitchFamily="2" charset="0"/>
              </a:rPr>
              <a:t>বে;</a:t>
            </a:r>
            <a:r>
              <a:rPr lang="bn-BD" sz="3200" b="1" dirty="0" smtClean="0">
                <a:latin typeface="NikoshBAN" pitchFamily="2" charset="0"/>
                <a:cs typeface="NikoshBAN" pitchFamily="2" charset="0"/>
              </a:rPr>
              <a:t> </a:t>
            </a:r>
            <a:endParaRPr lang="en-US" sz="3200" b="1" dirty="0" smtClean="0">
              <a:latin typeface="NikoshBAN" pitchFamily="2" charset="0"/>
              <a:cs typeface="NikoshBAN" pitchFamily="2" charset="0"/>
            </a:endParaRPr>
          </a:p>
          <a:p>
            <a:r>
              <a:rPr lang="bn-BD" sz="900" b="1" dirty="0" smtClean="0">
                <a:latin typeface="NikoshBAN" pitchFamily="2" charset="0"/>
                <a:cs typeface="NikoshBAN" pitchFamily="2" charset="0"/>
              </a:rPr>
              <a:t> </a:t>
            </a:r>
          </a:p>
          <a:p>
            <a:r>
              <a:rPr lang="bn-BD" sz="3600" b="1" dirty="0" smtClean="0">
                <a:latin typeface="NikoshBAN" pitchFamily="2" charset="0"/>
                <a:cs typeface="NikoshBAN" pitchFamily="2" charset="0"/>
              </a:rPr>
              <a:t>◊</a:t>
            </a:r>
            <a:r>
              <a:rPr lang="en-US" sz="3600" b="1" dirty="0" err="1" smtClean="0">
                <a:latin typeface="NikoshBAN" pitchFamily="2" charset="0"/>
                <a:cs typeface="NikoshBAN" pitchFamily="2" charset="0"/>
              </a:rPr>
              <a:t>পালযুগ</a:t>
            </a:r>
            <a:r>
              <a:rPr lang="bn-BD" sz="3600" b="1" dirty="0" smtClean="0">
                <a:latin typeface="NikoshBAN" pitchFamily="2" charset="0"/>
                <a:cs typeface="NikoshBAN" pitchFamily="2" charset="0"/>
              </a:rPr>
              <a:t> সম্পর্কে </a:t>
            </a:r>
            <a:r>
              <a:rPr lang="bn-IN" sz="3600" b="1" dirty="0" smtClean="0">
                <a:latin typeface="NikoshBAN" pitchFamily="2" charset="0"/>
                <a:cs typeface="NikoshBAN" pitchFamily="2" charset="0"/>
              </a:rPr>
              <a:t>ব্যাখ্যা</a:t>
            </a:r>
            <a:r>
              <a:rPr lang="bn-BD" sz="3600" b="1" dirty="0" smtClean="0">
                <a:latin typeface="NikoshBAN" pitchFamily="2" charset="0"/>
                <a:cs typeface="NikoshBAN" pitchFamily="2" charset="0"/>
              </a:rPr>
              <a:t> পারবে</a:t>
            </a:r>
            <a:r>
              <a:rPr lang="bn-IN" sz="3600" b="1" dirty="0" smtClean="0">
                <a:latin typeface="NikoshBAN" pitchFamily="2" charset="0"/>
                <a:cs typeface="NikoshBAN" pitchFamily="2" charset="0"/>
              </a:rPr>
              <a:t>;</a:t>
            </a:r>
            <a:endParaRPr lang="en-US" sz="3600" b="1" dirty="0" smtClean="0">
              <a:latin typeface="NikoshBAN" pitchFamily="2" charset="0"/>
              <a:cs typeface="NikoshBAN" pitchFamily="2" charset="0"/>
            </a:endParaRPr>
          </a:p>
          <a:p>
            <a:endParaRPr lang="bn-BD" sz="1050" b="1" dirty="0" smtClean="0">
              <a:latin typeface="NikoshBAN" pitchFamily="2" charset="0"/>
              <a:cs typeface="NikoshBAN" pitchFamily="2" charset="0"/>
            </a:endParaRPr>
          </a:p>
          <a:p>
            <a:r>
              <a:rPr lang="bn-BD" sz="3600" b="1" dirty="0" smtClean="0">
                <a:latin typeface="NikoshBAN" pitchFamily="2" charset="0"/>
                <a:cs typeface="NikoshBAN" pitchFamily="2" charset="0"/>
              </a:rPr>
              <a:t>◊</a:t>
            </a:r>
            <a:r>
              <a:rPr lang="en-US" sz="3600" b="1" dirty="0" err="1" smtClean="0">
                <a:latin typeface="NikoshBAN" pitchFamily="2" charset="0"/>
                <a:cs typeface="NikoshBAN" pitchFamily="2" charset="0"/>
              </a:rPr>
              <a:t>বাংলার</a:t>
            </a:r>
            <a:r>
              <a:rPr lang="en-US" sz="36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latin typeface="NikoshBAN" pitchFamily="2" charset="0"/>
                <a:cs typeface="NikoshBAN" pitchFamily="2" charset="0"/>
              </a:rPr>
              <a:t>স্বাধীন</a:t>
            </a:r>
            <a:r>
              <a:rPr lang="en-US" sz="36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latin typeface="NikoshBAN" pitchFamily="2" charset="0"/>
                <a:cs typeface="NikoshBAN" pitchFamily="2" charset="0"/>
              </a:rPr>
              <a:t>সুলতানি</a:t>
            </a:r>
            <a:r>
              <a:rPr lang="en-US" sz="36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latin typeface="NikoshBAN" pitchFamily="2" charset="0"/>
                <a:cs typeface="NikoshBAN" pitchFamily="2" charset="0"/>
              </a:rPr>
              <a:t>আমল</a:t>
            </a:r>
            <a:r>
              <a:rPr lang="bn-IN" sz="3600" b="1" dirty="0">
                <a:latin typeface="NikoshBAN" pitchFamily="2" charset="0"/>
                <a:cs typeface="NikoshBAN" pitchFamily="2" charset="0"/>
              </a:rPr>
              <a:t> </a:t>
            </a:r>
            <a:r>
              <a:rPr lang="bn-IN" sz="3600" b="1" dirty="0" smtClean="0">
                <a:latin typeface="NikoshBAN" pitchFamily="2" charset="0"/>
                <a:cs typeface="NikoshBAN" pitchFamily="2" charset="0"/>
              </a:rPr>
              <a:t>বিশ্লেষণ</a:t>
            </a:r>
            <a:r>
              <a:rPr lang="bn-BD" sz="3600" b="1" dirty="0" smtClean="0">
                <a:latin typeface="NikoshBAN" pitchFamily="2" charset="0"/>
                <a:cs typeface="NikoshBAN" pitchFamily="2" charset="0"/>
              </a:rPr>
              <a:t> করতে পারবে।</a:t>
            </a:r>
          </a:p>
          <a:p>
            <a:endParaRPr lang="en-US" sz="3600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108793" y="1547555"/>
            <a:ext cx="479330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n-BD" sz="4400" b="1" u="sng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এই পাঠ </a:t>
            </a:r>
            <a:r>
              <a:rPr lang="bn-BD" sz="4400" b="1" u="sng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শেষে </a:t>
            </a:r>
            <a:r>
              <a:rPr lang="bn-BD" sz="4400" b="1" u="sng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শিক্ষার্থী</a:t>
            </a:r>
            <a:r>
              <a:rPr lang="bn-IN" sz="4400" b="1" u="sng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রা...</a:t>
            </a:r>
            <a:endParaRPr lang="en-US" sz="4400" b="1" u="sng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79821" y="5804595"/>
            <a:ext cx="8619562" cy="654419"/>
            <a:chOff x="255497" y="219640"/>
            <a:chExt cx="9197787" cy="702779"/>
          </a:xfrm>
        </p:grpSpPr>
        <p:grpSp>
          <p:nvGrpSpPr>
            <p:cNvPr id="12" name="Group 11"/>
            <p:cNvGrpSpPr/>
            <p:nvPr/>
          </p:nvGrpSpPr>
          <p:grpSpPr>
            <a:xfrm>
              <a:off x="255497" y="219642"/>
              <a:ext cx="3039034" cy="702777"/>
              <a:chOff x="255497" y="219642"/>
              <a:chExt cx="3039034" cy="702777"/>
            </a:xfrm>
          </p:grpSpPr>
          <p:pic>
            <p:nvPicPr>
              <p:cNvPr id="28" name="Picture 27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6200000">
                <a:off x="401650" y="73489"/>
                <a:ext cx="702776" cy="995081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29" name="Picture 4" descr="http://prothom-aloblog.com/img/uploads/585450e522f8540e2dc1f3b19b220f54.jp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31261" y="299657"/>
                <a:ext cx="887506" cy="5427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" name="Picture 29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6200000">
                <a:off x="2445603" y="73490"/>
                <a:ext cx="702776" cy="995081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p:grpSp>
        <p:grpSp>
          <p:nvGrpSpPr>
            <p:cNvPr id="16" name="Group 15"/>
            <p:cNvGrpSpPr/>
            <p:nvPr/>
          </p:nvGrpSpPr>
          <p:grpSpPr>
            <a:xfrm>
              <a:off x="3375215" y="219641"/>
              <a:ext cx="3039034" cy="702777"/>
              <a:chOff x="255497" y="219642"/>
              <a:chExt cx="3039034" cy="702777"/>
            </a:xfrm>
          </p:grpSpPr>
          <p:pic>
            <p:nvPicPr>
              <p:cNvPr id="25" name="Picture 24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6200000">
                <a:off x="401650" y="73489"/>
                <a:ext cx="702776" cy="995081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26" name="Picture 4" descr="http://prothom-aloblog.com/img/uploads/585450e522f8540e2dc1f3b19b220f54.jp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31261" y="299657"/>
                <a:ext cx="887506" cy="5427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" name="Picture 26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6200000">
                <a:off x="2445603" y="73490"/>
                <a:ext cx="702776" cy="995081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p:grpSp>
        <p:grpSp>
          <p:nvGrpSpPr>
            <p:cNvPr id="21" name="Group 20"/>
            <p:cNvGrpSpPr/>
            <p:nvPr/>
          </p:nvGrpSpPr>
          <p:grpSpPr>
            <a:xfrm>
              <a:off x="6414250" y="219640"/>
              <a:ext cx="3039034" cy="702777"/>
              <a:chOff x="255497" y="219642"/>
              <a:chExt cx="3039034" cy="702777"/>
            </a:xfrm>
          </p:grpSpPr>
          <p:pic>
            <p:nvPicPr>
              <p:cNvPr id="22" name="Picture 21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6200000">
                <a:off x="401650" y="73489"/>
                <a:ext cx="702776" cy="995081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23" name="Picture 4" descr="http://prothom-aloblog.com/img/uploads/585450e522f8540e2dc1f3b19b220f54.jp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31261" y="299657"/>
                <a:ext cx="887506" cy="5427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" name="Picture 23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6200000">
                <a:off x="2445603" y="73490"/>
                <a:ext cx="702776" cy="995081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p:grpSp>
      </p:grpSp>
      <p:grpSp>
        <p:nvGrpSpPr>
          <p:cNvPr id="31" name="Group 30"/>
          <p:cNvGrpSpPr/>
          <p:nvPr/>
        </p:nvGrpSpPr>
        <p:grpSpPr>
          <a:xfrm>
            <a:off x="179821" y="5328116"/>
            <a:ext cx="8745504" cy="239976"/>
            <a:chOff x="186002" y="5767966"/>
            <a:chExt cx="8745504" cy="239976"/>
          </a:xfrm>
        </p:grpSpPr>
        <p:grpSp>
          <p:nvGrpSpPr>
            <p:cNvPr id="32" name="Group 31"/>
            <p:cNvGrpSpPr/>
            <p:nvPr/>
          </p:nvGrpSpPr>
          <p:grpSpPr>
            <a:xfrm>
              <a:off x="186002" y="5771382"/>
              <a:ext cx="4303600" cy="236560"/>
              <a:chOff x="186002" y="5771382"/>
              <a:chExt cx="4303600" cy="236560"/>
            </a:xfrm>
          </p:grpSpPr>
          <p:sp>
            <p:nvSpPr>
              <p:cNvPr id="35" name="Flowchart: Predefined Process 34"/>
              <p:cNvSpPr/>
              <p:nvPr/>
            </p:nvSpPr>
            <p:spPr>
              <a:xfrm>
                <a:off x="186002" y="5771382"/>
                <a:ext cx="2103120" cy="228600"/>
              </a:xfrm>
              <a:prstGeom prst="flowChartPredefinedProcess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Flowchart: Predefined Process 35"/>
              <p:cNvSpPr/>
              <p:nvPr/>
            </p:nvSpPr>
            <p:spPr>
              <a:xfrm>
                <a:off x="2386482" y="5779342"/>
                <a:ext cx="2103120" cy="228600"/>
              </a:xfrm>
              <a:prstGeom prst="flowChartPredefinedProcess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3" name="Flowchart: Predefined Process 32"/>
            <p:cNvSpPr/>
            <p:nvPr/>
          </p:nvSpPr>
          <p:spPr>
            <a:xfrm>
              <a:off x="4600610" y="5773654"/>
              <a:ext cx="2103120" cy="228600"/>
            </a:xfrm>
            <a:prstGeom prst="flowChartPredefinedProcess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Flowchart: Predefined Process 33"/>
            <p:cNvSpPr/>
            <p:nvPr/>
          </p:nvSpPr>
          <p:spPr>
            <a:xfrm>
              <a:off x="6828386" y="5767966"/>
              <a:ext cx="2103120" cy="228600"/>
            </a:xfrm>
            <a:prstGeom prst="flowChartPredefinedProcess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7" name="Picture 3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322546" y="88669"/>
            <a:ext cx="654416" cy="9325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6166065" y="103777"/>
            <a:ext cx="654416" cy="9325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9" name="Rectangle 38"/>
          <p:cNvSpPr/>
          <p:nvPr/>
        </p:nvSpPr>
        <p:spPr>
          <a:xfrm>
            <a:off x="3483171" y="108374"/>
            <a:ext cx="229101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শিখনফল</a:t>
            </a:r>
            <a:r>
              <a:rPr lang="bn-BD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5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5824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443752" y="1300138"/>
            <a:ext cx="4182035" cy="5179502"/>
            <a:chOff x="443752" y="1300138"/>
            <a:chExt cx="4182035" cy="5179502"/>
          </a:xfrm>
        </p:grpSpPr>
        <p:grpSp>
          <p:nvGrpSpPr>
            <p:cNvPr id="15" name="Group 14"/>
            <p:cNvGrpSpPr/>
            <p:nvPr/>
          </p:nvGrpSpPr>
          <p:grpSpPr>
            <a:xfrm>
              <a:off x="443752" y="1300138"/>
              <a:ext cx="4182035" cy="5179502"/>
              <a:chOff x="443752" y="1300138"/>
              <a:chExt cx="4182035" cy="5179502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43752" y="1300138"/>
                <a:ext cx="4182035" cy="5179502"/>
              </a:xfrm>
              <a:prstGeom prst="rect">
                <a:avLst/>
              </a:prstGeom>
              <a:ln w="38100" cap="sq">
                <a:solidFill>
                  <a:srgbClr val="000000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</p:pic>
          <p:sp>
            <p:nvSpPr>
              <p:cNvPr id="14" name="Rectangle 13"/>
              <p:cNvSpPr/>
              <p:nvPr/>
            </p:nvSpPr>
            <p:spPr>
              <a:xfrm>
                <a:off x="2441103" y="1529393"/>
                <a:ext cx="1853392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bn-BD" sz="32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NikoshBAN" panose="02000000000000000000" pitchFamily="2" charset="0"/>
                    <a:cs typeface="NikoshBAN" panose="02000000000000000000" pitchFamily="2" charset="0"/>
                  </a:rPr>
                  <a:t>প্রাচীন </a:t>
                </a:r>
                <a:r>
                  <a:rPr lang="bn-BD" sz="3200" dirty="0" smtClean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NikoshBAN" panose="02000000000000000000" pitchFamily="2" charset="0"/>
                    <a:cs typeface="NikoshBAN" panose="02000000000000000000" pitchFamily="2" charset="0"/>
                  </a:rPr>
                  <a:t>জনপদ</a:t>
                </a:r>
                <a:endParaRPr lang="en-US" sz="3200" dirty="0"/>
              </a:p>
            </p:txBody>
          </p:sp>
        </p:grpSp>
        <p:sp>
          <p:nvSpPr>
            <p:cNvPr id="22" name="Freeform 21"/>
            <p:cNvSpPr/>
            <p:nvPr/>
          </p:nvSpPr>
          <p:spPr>
            <a:xfrm>
              <a:off x="1896035" y="3536576"/>
              <a:ext cx="793377" cy="699248"/>
            </a:xfrm>
            <a:custGeom>
              <a:avLst/>
              <a:gdLst>
                <a:gd name="connsiteX0" fmla="*/ 0 w 753036"/>
                <a:gd name="connsiteY0" fmla="*/ 0 h 658906"/>
                <a:gd name="connsiteX1" fmla="*/ 107577 w 753036"/>
                <a:gd name="connsiteY1" fmla="*/ 80682 h 658906"/>
                <a:gd name="connsiteX2" fmla="*/ 147918 w 753036"/>
                <a:gd name="connsiteY2" fmla="*/ 94129 h 658906"/>
                <a:gd name="connsiteX3" fmla="*/ 174812 w 753036"/>
                <a:gd name="connsiteY3" fmla="*/ 134470 h 658906"/>
                <a:gd name="connsiteX4" fmla="*/ 215153 w 753036"/>
                <a:gd name="connsiteY4" fmla="*/ 147917 h 658906"/>
                <a:gd name="connsiteX5" fmla="*/ 242048 w 753036"/>
                <a:gd name="connsiteY5" fmla="*/ 174811 h 658906"/>
                <a:gd name="connsiteX6" fmla="*/ 282389 w 753036"/>
                <a:gd name="connsiteY6" fmla="*/ 255494 h 658906"/>
                <a:gd name="connsiteX7" fmla="*/ 322730 w 753036"/>
                <a:gd name="connsiteY7" fmla="*/ 282388 h 658906"/>
                <a:gd name="connsiteX8" fmla="*/ 430306 w 753036"/>
                <a:gd name="connsiteY8" fmla="*/ 376517 h 658906"/>
                <a:gd name="connsiteX9" fmla="*/ 497542 w 753036"/>
                <a:gd name="connsiteY9" fmla="*/ 443753 h 658906"/>
                <a:gd name="connsiteX10" fmla="*/ 510989 w 753036"/>
                <a:gd name="connsiteY10" fmla="*/ 484094 h 658906"/>
                <a:gd name="connsiteX11" fmla="*/ 591671 w 753036"/>
                <a:gd name="connsiteY11" fmla="*/ 524435 h 658906"/>
                <a:gd name="connsiteX12" fmla="*/ 672353 w 753036"/>
                <a:gd name="connsiteY12" fmla="*/ 564776 h 658906"/>
                <a:gd name="connsiteX13" fmla="*/ 699248 w 753036"/>
                <a:gd name="connsiteY13" fmla="*/ 591670 h 658906"/>
                <a:gd name="connsiteX14" fmla="*/ 739589 w 753036"/>
                <a:gd name="connsiteY14" fmla="*/ 618564 h 658906"/>
                <a:gd name="connsiteX15" fmla="*/ 753036 w 753036"/>
                <a:gd name="connsiteY15" fmla="*/ 658906 h 658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753036" h="658906">
                  <a:moveTo>
                    <a:pt x="0" y="0"/>
                  </a:moveTo>
                  <a:cubicBezTo>
                    <a:pt x="16491" y="13192"/>
                    <a:pt x="79035" y="66411"/>
                    <a:pt x="107577" y="80682"/>
                  </a:cubicBezTo>
                  <a:cubicBezTo>
                    <a:pt x="120255" y="87021"/>
                    <a:pt x="134471" y="89647"/>
                    <a:pt x="147918" y="94129"/>
                  </a:cubicBezTo>
                  <a:cubicBezTo>
                    <a:pt x="156883" y="107576"/>
                    <a:pt x="162192" y="124374"/>
                    <a:pt x="174812" y="134470"/>
                  </a:cubicBezTo>
                  <a:cubicBezTo>
                    <a:pt x="185880" y="143325"/>
                    <a:pt x="202999" y="140624"/>
                    <a:pt x="215153" y="147917"/>
                  </a:cubicBezTo>
                  <a:cubicBezTo>
                    <a:pt x="226025" y="154440"/>
                    <a:pt x="233083" y="165846"/>
                    <a:pt x="242048" y="174811"/>
                  </a:cubicBezTo>
                  <a:cubicBezTo>
                    <a:pt x="252985" y="207622"/>
                    <a:pt x="256321" y="229426"/>
                    <a:pt x="282389" y="255494"/>
                  </a:cubicBezTo>
                  <a:cubicBezTo>
                    <a:pt x="293817" y="266922"/>
                    <a:pt x="309283" y="273423"/>
                    <a:pt x="322730" y="282388"/>
                  </a:cubicBezTo>
                  <a:cubicBezTo>
                    <a:pt x="398930" y="396687"/>
                    <a:pt x="273424" y="219635"/>
                    <a:pt x="430306" y="376517"/>
                  </a:cubicBezTo>
                  <a:lnTo>
                    <a:pt x="497542" y="443753"/>
                  </a:lnTo>
                  <a:cubicBezTo>
                    <a:pt x="502024" y="457200"/>
                    <a:pt x="502134" y="473026"/>
                    <a:pt x="510989" y="484094"/>
                  </a:cubicBezTo>
                  <a:cubicBezTo>
                    <a:pt x="536680" y="516208"/>
                    <a:pt x="559190" y="508195"/>
                    <a:pt x="591671" y="524435"/>
                  </a:cubicBezTo>
                  <a:cubicBezTo>
                    <a:pt x="695941" y="576570"/>
                    <a:pt x="570955" y="530977"/>
                    <a:pt x="672353" y="564776"/>
                  </a:cubicBezTo>
                  <a:cubicBezTo>
                    <a:pt x="681318" y="573741"/>
                    <a:pt x="689348" y="583750"/>
                    <a:pt x="699248" y="591670"/>
                  </a:cubicBezTo>
                  <a:cubicBezTo>
                    <a:pt x="711868" y="601766"/>
                    <a:pt x="729493" y="605944"/>
                    <a:pt x="739589" y="618564"/>
                  </a:cubicBezTo>
                  <a:cubicBezTo>
                    <a:pt x="748444" y="629633"/>
                    <a:pt x="753036" y="658906"/>
                    <a:pt x="753036" y="658906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Rectangle 2"/>
          <p:cNvSpPr/>
          <p:nvPr/>
        </p:nvSpPr>
        <p:spPr>
          <a:xfrm>
            <a:off x="525946" y="177612"/>
            <a:ext cx="819968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n-BD" sz="4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বাংলাদেশের মানচিত্রে প্রাচীন জনপদের অবস্থান</a:t>
            </a:r>
            <a:endParaRPr lang="en-US" sz="4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0" name="Frame 9"/>
          <p:cNvSpPr/>
          <p:nvPr/>
        </p:nvSpPr>
        <p:spPr>
          <a:xfrm rot="16200000">
            <a:off x="5833439" y="464179"/>
            <a:ext cx="1914660" cy="3469339"/>
          </a:xfrm>
          <a:prstGeom prst="frame">
            <a:avLst>
              <a:gd name="adj1" fmla="val 3276"/>
            </a:avLst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Frame 10"/>
          <p:cNvSpPr/>
          <p:nvPr/>
        </p:nvSpPr>
        <p:spPr>
          <a:xfrm rot="16200000">
            <a:off x="5469878" y="2625253"/>
            <a:ext cx="2796990" cy="4054853"/>
          </a:xfrm>
          <a:prstGeom prst="frame">
            <a:avLst>
              <a:gd name="adj1" fmla="val 3348"/>
            </a:avLst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263675" y="6178522"/>
            <a:ext cx="1209394" cy="40011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2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ক্লিক</a:t>
            </a:r>
            <a:endParaRPr lang="en-US" sz="20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992547" y="1300138"/>
            <a:ext cx="14398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n-BD" sz="2000" b="1" u="sng" dirty="0" smtClean="0">
                <a:latin typeface="NikoshBAN" panose="02000000000000000000" pitchFamily="2" charset="0"/>
                <a:cs typeface="NikoshBAN" panose="02000000000000000000" pitchFamily="2" charset="0"/>
              </a:rPr>
              <a:t>সাংকেতিক চিহ্ন</a:t>
            </a:r>
            <a:endParaRPr lang="en-US" sz="2000" b="1" u="sng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5245618" y="2113156"/>
            <a:ext cx="1482568" cy="412507"/>
            <a:chOff x="5177430" y="1919359"/>
            <a:chExt cx="1114415" cy="528006"/>
          </a:xfrm>
        </p:grpSpPr>
        <p:sp>
          <p:nvSpPr>
            <p:cNvPr id="6" name="Rectangle 5"/>
            <p:cNvSpPr/>
            <p:nvPr/>
          </p:nvSpPr>
          <p:spPr>
            <a:xfrm>
              <a:off x="5177430" y="1919359"/>
              <a:ext cx="1114415" cy="528006"/>
            </a:xfrm>
            <a:prstGeom prst="rect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bn-BD" sz="2000" b="1" dirty="0" smtClean="0">
                  <a:solidFill>
                    <a:schemeClr val="tx1"/>
                  </a:solidFill>
                  <a:latin typeface="NikoshBAN" panose="02000000000000000000" pitchFamily="2" charset="0"/>
                  <a:cs typeface="NikoshBAN" panose="02000000000000000000" pitchFamily="2" charset="0"/>
                </a:rPr>
                <a:t>   বঙ্গ</a:t>
              </a:r>
              <a:endParaRPr lang="en-US" sz="2000" b="1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5200671" y="1986161"/>
              <a:ext cx="416546" cy="406983"/>
            </a:xfrm>
            <a:prstGeom prst="ellipse">
              <a:avLst/>
            </a:prstGeom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</p:grpSp>
      <p:sp>
        <p:nvSpPr>
          <p:cNvPr id="18" name="Oval 17"/>
          <p:cNvSpPr/>
          <p:nvPr/>
        </p:nvSpPr>
        <p:spPr>
          <a:xfrm>
            <a:off x="2539665" y="4556434"/>
            <a:ext cx="157712" cy="226011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2828783" y="4886269"/>
            <a:ext cx="157712" cy="226011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1896034" y="3762906"/>
            <a:ext cx="147919" cy="217424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2166830" y="4007225"/>
            <a:ext cx="147919" cy="217424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Donut 26"/>
          <p:cNvSpPr/>
          <p:nvPr/>
        </p:nvSpPr>
        <p:spPr>
          <a:xfrm>
            <a:off x="982901" y="1946405"/>
            <a:ext cx="183341" cy="180269"/>
          </a:xfrm>
          <a:prstGeom prst="don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5245619" y="2610221"/>
            <a:ext cx="1445462" cy="416636"/>
            <a:chOff x="5073380" y="2278929"/>
            <a:chExt cx="959827" cy="416636"/>
          </a:xfrm>
        </p:grpSpPr>
        <p:sp>
          <p:nvSpPr>
            <p:cNvPr id="25" name="Rectangle 24"/>
            <p:cNvSpPr/>
            <p:nvPr/>
          </p:nvSpPr>
          <p:spPr>
            <a:xfrm>
              <a:off x="5073380" y="2278929"/>
              <a:ext cx="959827" cy="416636"/>
            </a:xfrm>
            <a:prstGeom prst="rect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bn-BD" sz="2000" b="1" dirty="0" smtClean="0">
                  <a:solidFill>
                    <a:schemeClr val="tx1"/>
                  </a:solidFill>
                  <a:latin typeface="NikoshBAN" panose="02000000000000000000" pitchFamily="2" charset="0"/>
                  <a:cs typeface="NikoshBAN" panose="02000000000000000000" pitchFamily="2" charset="0"/>
                </a:rPr>
                <a:t>   পুন্ড্র</a:t>
              </a:r>
              <a:endParaRPr lang="en-US" sz="2000" b="1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  <p:sp>
          <p:nvSpPr>
            <p:cNvPr id="28" name="Donut 27"/>
            <p:cNvSpPr/>
            <p:nvPr/>
          </p:nvSpPr>
          <p:spPr>
            <a:xfrm>
              <a:off x="5124079" y="2321497"/>
              <a:ext cx="320292" cy="279455"/>
            </a:xfrm>
            <a:prstGeom prst="donu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chemeClr val="tx1"/>
                </a:solidFill>
              </a:endParaRPr>
            </a:p>
          </p:txBody>
        </p:sp>
      </p:grpSp>
      <p:sp>
        <p:nvSpPr>
          <p:cNvPr id="29" name="Donut 28"/>
          <p:cNvSpPr/>
          <p:nvPr/>
        </p:nvSpPr>
        <p:spPr>
          <a:xfrm>
            <a:off x="1522050" y="1994291"/>
            <a:ext cx="183341" cy="180269"/>
          </a:xfrm>
          <a:prstGeom prst="don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2" name="Donut 31"/>
          <p:cNvSpPr/>
          <p:nvPr/>
        </p:nvSpPr>
        <p:spPr>
          <a:xfrm>
            <a:off x="1430379" y="2621772"/>
            <a:ext cx="183341" cy="180269"/>
          </a:xfrm>
          <a:prstGeom prst="don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3" name="Donut 32"/>
          <p:cNvSpPr/>
          <p:nvPr/>
        </p:nvSpPr>
        <p:spPr>
          <a:xfrm>
            <a:off x="1074571" y="2975910"/>
            <a:ext cx="183341" cy="180269"/>
          </a:xfrm>
          <a:prstGeom prst="don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 flipH="1">
            <a:off x="1317956" y="3155126"/>
            <a:ext cx="204094" cy="257904"/>
          </a:xfrm>
          <a:prstGeom prst="rect">
            <a:avLst/>
          </a:prstGeom>
          <a:blipFill>
            <a:blip r:embed="rId4">
              <a:alphaModFix amt="92000"/>
            </a:blip>
            <a:tile tx="0" ty="0" sx="100000" sy="100000" flip="none" algn="tl"/>
          </a:blip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 flipH="1">
            <a:off x="1615795" y="2808140"/>
            <a:ext cx="204094" cy="257904"/>
          </a:xfrm>
          <a:prstGeom prst="rect">
            <a:avLst/>
          </a:prstGeom>
          <a:blipFill>
            <a:blip r:embed="rId4">
              <a:alphaModFix amt="92000"/>
            </a:blip>
            <a:tile tx="0" ty="0" sx="100000" sy="100000" flip="none" algn="tl"/>
          </a:blip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1" name="Group 50"/>
          <p:cNvGrpSpPr/>
          <p:nvPr/>
        </p:nvGrpSpPr>
        <p:grpSpPr>
          <a:xfrm>
            <a:off x="5569356" y="1672179"/>
            <a:ext cx="2316404" cy="382843"/>
            <a:chOff x="5569356" y="1672179"/>
            <a:chExt cx="2316404" cy="382843"/>
          </a:xfrm>
        </p:grpSpPr>
        <p:sp>
          <p:nvSpPr>
            <p:cNvPr id="49" name="Rectangle 48"/>
            <p:cNvSpPr/>
            <p:nvPr/>
          </p:nvSpPr>
          <p:spPr>
            <a:xfrm>
              <a:off x="5569356" y="1672179"/>
              <a:ext cx="2316404" cy="382843"/>
            </a:xfrm>
            <a:prstGeom prst="rect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bn-BD" sz="2000" b="1" dirty="0" smtClean="0">
                  <a:solidFill>
                    <a:schemeClr val="tx1"/>
                  </a:solidFill>
                  <a:latin typeface="NikoshBAN" panose="02000000000000000000" pitchFamily="2" charset="0"/>
                  <a:cs typeface="NikoshBAN" panose="02000000000000000000" pitchFamily="2" charset="0"/>
                </a:rPr>
                <a:t>      বরেন্দ্র</a:t>
              </a:r>
              <a:endParaRPr lang="en-US" sz="2000" b="1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5761385" y="1745670"/>
              <a:ext cx="428359" cy="249886"/>
            </a:xfrm>
            <a:prstGeom prst="rect">
              <a:avLst/>
            </a:prstGeom>
            <a:blipFill>
              <a:blip r:embed="rId4">
                <a:alphaModFix amt="92000"/>
              </a:blip>
              <a:tile tx="0" ty="0" sx="100000" sy="100000" flip="none" algn="tl"/>
            </a:blip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6892786" y="2114168"/>
            <a:ext cx="1482568" cy="385973"/>
            <a:chOff x="6691081" y="2114168"/>
            <a:chExt cx="1482568" cy="385973"/>
          </a:xfrm>
        </p:grpSpPr>
        <p:sp>
          <p:nvSpPr>
            <p:cNvPr id="44" name="Rectangle 43"/>
            <p:cNvSpPr/>
            <p:nvPr/>
          </p:nvSpPr>
          <p:spPr>
            <a:xfrm>
              <a:off x="6691081" y="2114168"/>
              <a:ext cx="1482568" cy="385973"/>
            </a:xfrm>
            <a:prstGeom prst="rect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bn-BD" sz="2000" b="1" dirty="0" smtClean="0">
                  <a:solidFill>
                    <a:schemeClr val="tx1"/>
                  </a:solidFill>
                  <a:latin typeface="NikoshBAN" panose="02000000000000000000" pitchFamily="2" charset="0"/>
                  <a:cs typeface="NikoshBAN" panose="02000000000000000000" pitchFamily="2" charset="0"/>
                </a:rPr>
                <a:t>   সমতট</a:t>
              </a:r>
              <a:endParaRPr lang="en-US" sz="2000" b="1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  <p:sp>
          <p:nvSpPr>
            <p:cNvPr id="52" name="4-Point Star 51"/>
            <p:cNvSpPr/>
            <p:nvPr/>
          </p:nvSpPr>
          <p:spPr>
            <a:xfrm>
              <a:off x="6691081" y="2126673"/>
              <a:ext cx="516543" cy="359009"/>
            </a:xfrm>
            <a:prstGeom prst="star4">
              <a:avLst>
                <a:gd name="adj" fmla="val 15343"/>
              </a:avLst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3" name="4-Point Star 52"/>
          <p:cNvSpPr/>
          <p:nvPr/>
        </p:nvSpPr>
        <p:spPr>
          <a:xfrm>
            <a:off x="2845092" y="3936432"/>
            <a:ext cx="429826" cy="359009"/>
          </a:xfrm>
          <a:prstGeom prst="star4">
            <a:avLst>
              <a:gd name="adj" fmla="val 15343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6905848" y="2559287"/>
            <a:ext cx="1482568" cy="416636"/>
            <a:chOff x="6878954" y="2559287"/>
            <a:chExt cx="1482568" cy="416636"/>
          </a:xfrm>
        </p:grpSpPr>
        <p:sp>
          <p:nvSpPr>
            <p:cNvPr id="47" name="Rectangle 46"/>
            <p:cNvSpPr/>
            <p:nvPr/>
          </p:nvSpPr>
          <p:spPr>
            <a:xfrm>
              <a:off x="6878954" y="2559287"/>
              <a:ext cx="1482568" cy="416636"/>
            </a:xfrm>
            <a:prstGeom prst="rect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bn-BD" sz="2000" b="1" dirty="0" smtClean="0">
                  <a:solidFill>
                    <a:schemeClr val="tx1"/>
                  </a:solidFill>
                  <a:latin typeface="NikoshBAN" panose="02000000000000000000" pitchFamily="2" charset="0"/>
                  <a:cs typeface="NikoshBAN" panose="02000000000000000000" pitchFamily="2" charset="0"/>
                </a:rPr>
                <a:t>     হরিকেল</a:t>
              </a:r>
              <a:endParaRPr lang="en-US" sz="2000" b="1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  <p:sp>
          <p:nvSpPr>
            <p:cNvPr id="55" name="7-Point Star 54"/>
            <p:cNvSpPr/>
            <p:nvPr/>
          </p:nvSpPr>
          <p:spPr>
            <a:xfrm>
              <a:off x="6935947" y="2580293"/>
              <a:ext cx="370891" cy="335116"/>
            </a:xfrm>
            <a:prstGeom prst="star7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6" name="7-Point Star 55"/>
          <p:cNvSpPr/>
          <p:nvPr/>
        </p:nvSpPr>
        <p:spPr>
          <a:xfrm>
            <a:off x="3454871" y="2621772"/>
            <a:ext cx="352153" cy="277114"/>
          </a:xfrm>
          <a:prstGeom prst="star7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>
            <a:off x="4896582" y="3726063"/>
            <a:ext cx="405485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32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বিক্রমপুর, মুন্সিগঞ্জ, </a:t>
            </a:r>
          </a:p>
          <a:p>
            <a:pPr algn="ctr"/>
            <a:r>
              <a:rPr lang="bn-BD" sz="32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মাদারীপুর, ফরিদপুর, বাখরগঞ্জ ও পটুয়াখালির নিচু জলাভূমি এই জনপদের অন্তর্ভুক্ত।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4840945" y="3479841"/>
            <a:ext cx="405485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32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প্রাচীন বাংলার অন্যতম গুরুত্বপূর্ণ জনপদ হচ্ছে পুন্ড্র। এর বর্তমান অবস্থান বগুড়া, রংপুর, রাজশাহী ও দিনাজপুর অঞ্চল নিয়ে গড়ে উঠেছিল ।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4833637" y="3666179"/>
            <a:ext cx="405485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32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প্রাচীন বাংলার একটি ঐশ্বর্যশালী জনপদ ছিল সমতট। বর্তমান কুমিল্লা জেলার বড়কামতা এই রাজ্যের কেন্দ্রস্থল ছিল।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4778001" y="3461739"/>
            <a:ext cx="405485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32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হরিকেলের অবস্থান নিয়ে ঐতিহাসিকদের মধ্যে মতবিরোধ দেখা যায়। তবে ধারণা করা হয়  বর্তমান সিলেট জেলা এই জনপদের</a:t>
            </a:r>
            <a:r>
              <a:rPr lang="bn-IN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অন্তর্ভূক্ত</a:t>
            </a:r>
            <a:r>
              <a:rPr lang="en-US" sz="32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  <a:endParaRPr lang="bn-BD" sz="3200" b="1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4853824" y="3696121"/>
            <a:ext cx="405485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32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এই জনপদের অবস্থান ছিল বাংলাদেশের উত্তরবঙ্গে। বগুড়া ও রাজশাহী জেলার অনেকটা অঞ্চল এই জনপদের অন্তর্ভুক্ত।</a:t>
            </a:r>
          </a:p>
        </p:txBody>
      </p:sp>
    </p:spTree>
    <p:extLst>
      <p:ext uri="{BB962C8B-B14F-4D97-AF65-F5344CB8AC3E}">
        <p14:creationId xmlns:p14="http://schemas.microsoft.com/office/powerpoint/2010/main" val="205935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repeatCount="4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1" presetClass="entr" presetSubtype="1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1" presetClass="entr" presetSubtype="1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1" presetClass="entr" presetSubtype="1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repeatCount="4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repeatCount="4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53" presetClass="entr" presetSubtype="16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7" grpId="0" animBg="1"/>
      <p:bldP spid="29" grpId="0" animBg="1"/>
      <p:bldP spid="32" grpId="0" animBg="1"/>
      <p:bldP spid="33" grpId="0" animBg="1"/>
      <p:bldP spid="40" grpId="0" animBg="1"/>
      <p:bldP spid="42" grpId="0" animBg="1"/>
      <p:bldP spid="53" grpId="0" animBg="1"/>
      <p:bldP spid="56" grpId="0" animBg="1"/>
      <p:bldP spid="41" grpId="0"/>
      <p:bldP spid="41" grpId="1"/>
      <p:bldP spid="43" grpId="0"/>
      <p:bldP spid="43" grpId="1"/>
      <p:bldP spid="45" grpId="0"/>
      <p:bldP spid="45" grpId="1"/>
      <p:bldP spid="46" grpId="0"/>
      <p:bldP spid="46" grpId="1"/>
      <p:bldP spid="46" grpId="2"/>
      <p:bldP spid="5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ttp://www.sundaytimes.lk/080907/images/MW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7510" y="1414507"/>
            <a:ext cx="3230924" cy="3157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508363" y="4610934"/>
            <a:ext cx="20281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bn-BD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ধর্মপাল (৭৭০-৮১০)</a:t>
            </a:r>
            <a:endParaRPr lang="en-US" sz="24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500306" y="4667442"/>
            <a:ext cx="21307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bn-BD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দেবপাল (৮১০-৮৫০)</a:t>
            </a:r>
            <a:endParaRPr lang="en-US" sz="24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4102" name="Picture 6" descr="http://sundaytimes.lk/120129/images/MW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5001" y="1673594"/>
            <a:ext cx="2441323" cy="3036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50" y="1426343"/>
            <a:ext cx="2327286" cy="313221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97650" y="4610935"/>
            <a:ext cx="20185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bn-BD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গোপাল (৭৫০-৭৭০)</a:t>
            </a:r>
            <a:endParaRPr lang="en-US" sz="24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738463" y="181046"/>
            <a:ext cx="154561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n-BD" sz="4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পালযুগ </a:t>
            </a:r>
            <a:endParaRPr lang="en-US" sz="4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268945" y="219640"/>
            <a:ext cx="8619562" cy="654419"/>
            <a:chOff x="255497" y="219640"/>
            <a:chExt cx="9197787" cy="702779"/>
          </a:xfrm>
        </p:grpSpPr>
        <p:grpSp>
          <p:nvGrpSpPr>
            <p:cNvPr id="14" name="Group 13"/>
            <p:cNvGrpSpPr/>
            <p:nvPr/>
          </p:nvGrpSpPr>
          <p:grpSpPr>
            <a:xfrm>
              <a:off x="255497" y="219642"/>
              <a:ext cx="3039034" cy="702777"/>
              <a:chOff x="255497" y="219642"/>
              <a:chExt cx="3039034" cy="702777"/>
            </a:xfrm>
          </p:grpSpPr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16200000">
                <a:off x="401650" y="73489"/>
                <a:ext cx="702776" cy="995081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20" name="Picture 4" descr="http://prothom-aloblog.com/img/uploads/585450e522f8540e2dc1f3b19b220f54.jp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31261" y="299657"/>
                <a:ext cx="887506" cy="5427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16200000">
                <a:off x="2445603" y="73490"/>
                <a:ext cx="702776" cy="995081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p:grpSp>
        <p:grpSp>
          <p:nvGrpSpPr>
            <p:cNvPr id="15" name="Group 14"/>
            <p:cNvGrpSpPr/>
            <p:nvPr/>
          </p:nvGrpSpPr>
          <p:grpSpPr>
            <a:xfrm>
              <a:off x="6414250" y="219640"/>
              <a:ext cx="3039034" cy="702777"/>
              <a:chOff x="255497" y="219642"/>
              <a:chExt cx="3039034" cy="702777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16200000">
                <a:off x="401650" y="73489"/>
                <a:ext cx="702776" cy="995081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17" name="Picture 4" descr="http://prothom-aloblog.com/img/uploads/585450e522f8540e2dc1f3b19b220f54.jp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31261" y="299657"/>
                <a:ext cx="887506" cy="5427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16200000">
                <a:off x="2445603" y="73490"/>
                <a:ext cx="702776" cy="995081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p:grpSp>
      </p:grpSp>
      <p:grpSp>
        <p:nvGrpSpPr>
          <p:cNvPr id="22" name="Group 21"/>
          <p:cNvGrpSpPr/>
          <p:nvPr/>
        </p:nvGrpSpPr>
        <p:grpSpPr>
          <a:xfrm>
            <a:off x="183345" y="5230235"/>
            <a:ext cx="8745504" cy="239976"/>
            <a:chOff x="186002" y="5767966"/>
            <a:chExt cx="8745504" cy="239976"/>
          </a:xfrm>
        </p:grpSpPr>
        <p:grpSp>
          <p:nvGrpSpPr>
            <p:cNvPr id="23" name="Group 22"/>
            <p:cNvGrpSpPr/>
            <p:nvPr/>
          </p:nvGrpSpPr>
          <p:grpSpPr>
            <a:xfrm>
              <a:off x="186002" y="5771382"/>
              <a:ext cx="4303600" cy="236560"/>
              <a:chOff x="186002" y="5771382"/>
              <a:chExt cx="4303600" cy="236560"/>
            </a:xfrm>
          </p:grpSpPr>
          <p:sp>
            <p:nvSpPr>
              <p:cNvPr id="26" name="Flowchart: Predefined Process 25"/>
              <p:cNvSpPr/>
              <p:nvPr/>
            </p:nvSpPr>
            <p:spPr>
              <a:xfrm>
                <a:off x="186002" y="5771382"/>
                <a:ext cx="2103120" cy="228600"/>
              </a:xfrm>
              <a:prstGeom prst="flowChartPredefinedProcess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Flowchart: Predefined Process 26"/>
              <p:cNvSpPr/>
              <p:nvPr/>
            </p:nvSpPr>
            <p:spPr>
              <a:xfrm>
                <a:off x="2386482" y="5779342"/>
                <a:ext cx="2103120" cy="228600"/>
              </a:xfrm>
              <a:prstGeom prst="flowChartPredefinedProcess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4" name="Flowchart: Predefined Process 23"/>
            <p:cNvSpPr/>
            <p:nvPr/>
          </p:nvSpPr>
          <p:spPr>
            <a:xfrm>
              <a:off x="4600610" y="5773654"/>
              <a:ext cx="2103120" cy="228600"/>
            </a:xfrm>
            <a:prstGeom prst="flowChartPredefinedProcess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lowchart: Predefined Process 24"/>
            <p:cNvSpPr/>
            <p:nvPr/>
          </p:nvSpPr>
          <p:spPr>
            <a:xfrm>
              <a:off x="6828386" y="5767966"/>
              <a:ext cx="2103120" cy="228600"/>
            </a:xfrm>
            <a:prstGeom prst="flowChartPredefinedProcess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" name="Rectangle 27"/>
          <p:cNvSpPr/>
          <p:nvPr/>
        </p:nvSpPr>
        <p:spPr>
          <a:xfrm>
            <a:off x="117626" y="5522591"/>
            <a:ext cx="8960654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n-BD" sz="3400" b="1" dirty="0" smtClean="0">
                <a:latin typeface="NikoshBAN" pitchFamily="2" charset="0"/>
                <a:cs typeface="NikoshBAN" pitchFamily="2" charset="0"/>
              </a:rPr>
              <a:t>◊ </a:t>
            </a:r>
            <a:r>
              <a:rPr lang="bn-BD" sz="3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BD" sz="3400" b="1" dirty="0" smtClean="0">
                <a:latin typeface="NikoshBAN" pitchFamily="2" charset="0"/>
                <a:cs typeface="NikoshBAN" pitchFamily="2" charset="0"/>
              </a:rPr>
              <a:t>৭৫০ খ্রিষ্টাব্দ থেকে টানা প্রায় চারশ বছর পর্যন্ত শাসন করেন পাল রাজারা। প্রথম পর্বের তিনজন রাজাই ছিলেন খুব শক্তিমান৷</a:t>
            </a:r>
            <a:endParaRPr lang="bn-BD" sz="3400" b="1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8935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100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2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153ba4292da1fb99e4b48a22cf8fd1b140fa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1766</TotalTime>
  <Words>824</Words>
  <Application>Microsoft Office PowerPoint</Application>
  <PresentationFormat>On-screen Show (4:3)</PresentationFormat>
  <Paragraphs>142</Paragraphs>
  <Slides>25</Slides>
  <Notes>9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7" baseType="lpstr">
      <vt:lpstr>MS Gothic</vt:lpstr>
      <vt:lpstr>Arial</vt:lpstr>
      <vt:lpstr>Calibri</vt:lpstr>
      <vt:lpstr>Calibri Light</vt:lpstr>
      <vt:lpstr>Nikosh</vt:lpstr>
      <vt:lpstr>NikoshBAN</vt:lpstr>
      <vt:lpstr>SolaimanLipi</vt:lpstr>
      <vt:lpstr>Times New Roman</vt:lpstr>
      <vt:lpstr>Vrinda</vt:lpstr>
      <vt:lpstr>Wingdings</vt:lpstr>
      <vt:lpstr>Office Theme</vt:lpstr>
      <vt:lpstr>Packager Shell Object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TSS</dc:creator>
  <cp:lastModifiedBy>Admin</cp:lastModifiedBy>
  <cp:revision>386</cp:revision>
  <dcterms:created xsi:type="dcterms:W3CDTF">2014-09-17T02:36:14Z</dcterms:created>
  <dcterms:modified xsi:type="dcterms:W3CDTF">2016-08-10T05:30:03Z</dcterms:modified>
</cp:coreProperties>
</file>